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2" r:id="rId3"/>
    <p:sldId id="291" r:id="rId4"/>
    <p:sldId id="279" r:id="rId5"/>
    <p:sldId id="267" r:id="rId6"/>
    <p:sldId id="293" r:id="rId7"/>
    <p:sldId id="292" r:id="rId8"/>
    <p:sldId id="294" r:id="rId9"/>
    <p:sldId id="295" r:id="rId10"/>
    <p:sldId id="280" r:id="rId11"/>
    <p:sldId id="285" r:id="rId12"/>
    <p:sldId id="282" r:id="rId13"/>
    <p:sldId id="289" r:id="rId14"/>
    <p:sldId id="290" r:id="rId15"/>
    <p:sldId id="281" r:id="rId16"/>
    <p:sldId id="287" r:id="rId17"/>
    <p:sldId id="286" r:id="rId18"/>
    <p:sldId id="283" r:id="rId19"/>
    <p:sldId id="284" r:id="rId20"/>
    <p:sldId id="257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5D4"/>
    <a:srgbClr val="0000FF"/>
    <a:srgbClr val="4E96C8"/>
    <a:srgbClr val="FEF5D8"/>
    <a:srgbClr val="FFFFD8"/>
    <a:srgbClr val="FFF8D8"/>
    <a:srgbClr val="FDD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52" y="4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6E9FD-99A2-4D1A-8B16-48E41D033A8D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78CAF-46CA-4F2C-B1F1-C6DC81F5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93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578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537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33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51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12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455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040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4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137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552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64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946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44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83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535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668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65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769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7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78CAF-46CA-4F2C-B1F1-C6DC81F58D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63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1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02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6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0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03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76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24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3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49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3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DCD64-6E01-43E6-BB35-08D8EC8718FE}" type="datetimeFigureOut">
              <a:rPr lang="zh-CN" altLang="en-US" smtClean="0"/>
              <a:t>2019/3/3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DE86-3DF9-4EF7-9DD1-07C4D35DD6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22666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21" Type="http://schemas.openxmlformats.org/officeDocument/2006/relationships/image" Target="../media/image4.emf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6" Type="http://schemas.openxmlformats.org/officeDocument/2006/relationships/tags" Target="../tags/tag15.xml"/><Relationship Id="rId20" Type="http://schemas.openxmlformats.org/officeDocument/2006/relationships/image" Target="../media/image3.emf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audio" Target="../media/media1.mp3"/><Relationship Id="rId23" Type="http://schemas.openxmlformats.org/officeDocument/2006/relationships/image" Target="../media/image6.emf"/><Relationship Id="rId10" Type="http://schemas.openxmlformats.org/officeDocument/2006/relationships/tags" Target="../tags/tag11.xml"/><Relationship Id="rId19" Type="http://schemas.openxmlformats.org/officeDocument/2006/relationships/image" Target="../media/image2.emf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microsoft.com/office/2007/relationships/media" Target="../media/media1.mp3"/><Relationship Id="rId22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8.emf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hyperlink" Target="Lesson%201-World%20English,%20a%20blessing%20or%20a%20curse.pptx" TargetMode="Externa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16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5.png"/><Relationship Id="rId2" Type="http://schemas.openxmlformats.org/officeDocument/2006/relationships/tags" Target="../tags/tag27.xml"/><Relationship Id="rId16" Type="http://schemas.openxmlformats.org/officeDocument/2006/relationships/image" Target="../media/image10.png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30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29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PA_库_文本框 2273"/>
          <p:cNvSpPr txBox="1"/>
          <p:nvPr>
            <p:custDataLst>
              <p:tags r:id="rId1"/>
            </p:custDataLst>
          </p:nvPr>
        </p:nvSpPr>
        <p:spPr>
          <a:xfrm>
            <a:off x="2091185" y="2335975"/>
            <a:ext cx="858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gradFill>
                  <a:gsLst>
                    <a:gs pos="0">
                      <a:srgbClr val="FEF5D8"/>
                    </a:gs>
                    <a:gs pos="100000">
                      <a:srgbClr val="FFF8D8"/>
                    </a:gs>
                  </a:gsLst>
                  <a:lin ang="5400000" scaled="1"/>
                </a:gra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Course Orientation</a:t>
            </a:r>
            <a:endParaRPr lang="zh-CN" altLang="en-US" sz="7200" dirty="0">
              <a:gradFill>
                <a:gsLst>
                  <a:gs pos="0">
                    <a:srgbClr val="FEF5D8"/>
                  </a:gs>
                  <a:gs pos="100000">
                    <a:srgbClr val="FFF8D8"/>
                  </a:gs>
                </a:gsLst>
                <a:lin ang="5400000" scaled="1"/>
              </a:gra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pic>
        <p:nvPicPr>
          <p:cNvPr id="808" name="PA_库_图片 8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 rot="10800000" flipH="1">
            <a:off x="1604297" y="-39087"/>
            <a:ext cx="3075988" cy="2407774"/>
          </a:xfrm>
          <a:prstGeom prst="rect">
            <a:avLst/>
          </a:prstGeom>
        </p:spPr>
      </p:pic>
      <p:pic>
        <p:nvPicPr>
          <p:cNvPr id="803" name="PA_库_图片 8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 rot="5400000">
            <a:off x="-300192" y="300190"/>
            <a:ext cx="2763703" cy="2163329"/>
          </a:xfrm>
          <a:prstGeom prst="rect">
            <a:avLst/>
          </a:prstGeom>
        </p:spPr>
      </p:pic>
      <p:pic>
        <p:nvPicPr>
          <p:cNvPr id="804" name="PA_库_图片 80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 rot="16200000" flipH="1">
            <a:off x="9714760" y="301863"/>
            <a:ext cx="2779101" cy="2175382"/>
          </a:xfrm>
          <a:prstGeom prst="rect">
            <a:avLst/>
          </a:prstGeom>
        </p:spPr>
      </p:pic>
      <p:pic>
        <p:nvPicPr>
          <p:cNvPr id="16" name="PA_库_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tretch>
            <a:fillRect/>
          </a:stretch>
        </p:blipFill>
        <p:spPr>
          <a:xfrm rot="10800000" flipH="1" flipV="1">
            <a:off x="1576935" y="4356872"/>
            <a:ext cx="3075988" cy="2554498"/>
          </a:xfrm>
          <a:prstGeom prst="rect">
            <a:avLst/>
          </a:prstGeom>
        </p:spPr>
      </p:pic>
      <p:pic>
        <p:nvPicPr>
          <p:cNvPr id="17" name="PA_库_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6200000" flipV="1">
            <a:off x="-403802" y="4374910"/>
            <a:ext cx="2871424" cy="2118550"/>
          </a:xfrm>
          <a:prstGeom prst="rect">
            <a:avLst/>
          </a:prstGeom>
        </p:spPr>
      </p:pic>
      <p:pic>
        <p:nvPicPr>
          <p:cNvPr id="18" name="PA_库_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 rot="5400000" flipH="1" flipV="1">
            <a:off x="9432609" y="4137869"/>
            <a:ext cx="3144232" cy="2319828"/>
          </a:xfrm>
          <a:prstGeom prst="rect">
            <a:avLst/>
          </a:prstGeom>
        </p:spPr>
      </p:pic>
      <p:sp>
        <p:nvSpPr>
          <p:cNvPr id="5" name="PA_库_任意多边形 6"/>
          <p:cNvSpPr>
            <a:spLocks/>
          </p:cNvSpPr>
          <p:nvPr>
            <p:custDataLst>
              <p:tags r:id="rId8"/>
            </p:custDataLst>
          </p:nvPr>
        </p:nvSpPr>
        <p:spPr bwMode="auto">
          <a:xfrm rot="2614785">
            <a:off x="6208968" y="3650332"/>
            <a:ext cx="1196172" cy="1159107"/>
          </a:xfrm>
          <a:custGeom>
            <a:avLst/>
            <a:gdLst>
              <a:gd name="T0" fmla="*/ 2378 w 2523"/>
              <a:gd name="T1" fmla="*/ 204 h 2577"/>
              <a:gd name="T2" fmla="*/ 2365 w 2523"/>
              <a:gd name="T3" fmla="*/ 67 h 2577"/>
              <a:gd name="T4" fmla="*/ 2262 w 2523"/>
              <a:gd name="T5" fmla="*/ 260 h 2577"/>
              <a:gd name="T6" fmla="*/ 2047 w 2523"/>
              <a:gd name="T7" fmla="*/ 356 h 2577"/>
              <a:gd name="T8" fmla="*/ 1921 w 2523"/>
              <a:gd name="T9" fmla="*/ 0 h 2577"/>
              <a:gd name="T10" fmla="*/ 2019 w 2523"/>
              <a:gd name="T11" fmla="*/ 374 h 2577"/>
              <a:gd name="T12" fmla="*/ 1802 w 2523"/>
              <a:gd name="T13" fmla="*/ 568 h 2577"/>
              <a:gd name="T14" fmla="*/ 1705 w 2523"/>
              <a:gd name="T15" fmla="*/ 68 h 2577"/>
              <a:gd name="T16" fmla="*/ 1774 w 2523"/>
              <a:gd name="T17" fmla="*/ 602 h 2577"/>
              <a:gd name="T18" fmla="*/ 1504 w 2523"/>
              <a:gd name="T19" fmla="*/ 999 h 2577"/>
              <a:gd name="T20" fmla="*/ 1528 w 2523"/>
              <a:gd name="T21" fmla="*/ 394 h 2577"/>
              <a:gd name="T22" fmla="*/ 1478 w 2523"/>
              <a:gd name="T23" fmla="*/ 1045 h 2577"/>
              <a:gd name="T24" fmla="*/ 1421 w 2523"/>
              <a:gd name="T25" fmla="*/ 1144 h 2577"/>
              <a:gd name="T26" fmla="*/ 1317 w 2523"/>
              <a:gd name="T27" fmla="*/ 1324 h 2577"/>
              <a:gd name="T28" fmla="*/ 1288 w 2523"/>
              <a:gd name="T29" fmla="*/ 657 h 2577"/>
              <a:gd name="T30" fmla="*/ 1246 w 2523"/>
              <a:gd name="T31" fmla="*/ 1436 h 2577"/>
              <a:gd name="T32" fmla="*/ 1046 w 2523"/>
              <a:gd name="T33" fmla="*/ 1703 h 2577"/>
              <a:gd name="T34" fmla="*/ 970 w 2523"/>
              <a:gd name="T35" fmla="*/ 1100 h 2577"/>
              <a:gd name="T36" fmla="*/ 989 w 2523"/>
              <a:gd name="T37" fmla="*/ 1765 h 2577"/>
              <a:gd name="T38" fmla="*/ 921 w 2523"/>
              <a:gd name="T39" fmla="*/ 1830 h 2577"/>
              <a:gd name="T40" fmla="*/ 645 w 2523"/>
              <a:gd name="T41" fmla="*/ 2038 h 2577"/>
              <a:gd name="T42" fmla="*/ 615 w 2523"/>
              <a:gd name="T43" fmla="*/ 1258 h 2577"/>
              <a:gd name="T44" fmla="*/ 602 w 2523"/>
              <a:gd name="T45" fmla="*/ 2065 h 2577"/>
              <a:gd name="T46" fmla="*/ 330 w 2523"/>
              <a:gd name="T47" fmla="*/ 2206 h 2577"/>
              <a:gd name="T48" fmla="*/ 362 w 2523"/>
              <a:gd name="T49" fmla="*/ 1577 h 2577"/>
              <a:gd name="T50" fmla="*/ 310 w 2523"/>
              <a:gd name="T51" fmla="*/ 2216 h 2577"/>
              <a:gd name="T52" fmla="*/ 13 w 2523"/>
              <a:gd name="T53" fmla="*/ 2333 h 2577"/>
              <a:gd name="T54" fmla="*/ 2 w 2523"/>
              <a:gd name="T55" fmla="*/ 2355 h 2577"/>
              <a:gd name="T56" fmla="*/ 11 w 2523"/>
              <a:gd name="T57" fmla="*/ 2366 h 2577"/>
              <a:gd name="T58" fmla="*/ 22 w 2523"/>
              <a:gd name="T59" fmla="*/ 2366 h 2577"/>
              <a:gd name="T60" fmla="*/ 22 w 2523"/>
              <a:gd name="T61" fmla="*/ 2366 h 2577"/>
              <a:gd name="T62" fmla="*/ 333 w 2523"/>
              <a:gd name="T63" fmla="*/ 2243 h 2577"/>
              <a:gd name="T64" fmla="*/ 917 w 2523"/>
              <a:gd name="T65" fmla="*/ 2537 h 2577"/>
              <a:gd name="T66" fmla="*/ 365 w 2523"/>
              <a:gd name="T67" fmla="*/ 2228 h 2577"/>
              <a:gd name="T68" fmla="*/ 633 w 2523"/>
              <a:gd name="T69" fmla="*/ 2086 h 2577"/>
              <a:gd name="T70" fmla="*/ 1275 w 2523"/>
              <a:gd name="T71" fmla="*/ 2180 h 2577"/>
              <a:gd name="T72" fmla="*/ 666 w 2523"/>
              <a:gd name="T73" fmla="*/ 2065 h 2577"/>
              <a:gd name="T74" fmla="*/ 941 w 2523"/>
              <a:gd name="T75" fmla="*/ 1857 h 2577"/>
              <a:gd name="T76" fmla="*/ 1031 w 2523"/>
              <a:gd name="T77" fmla="*/ 1768 h 2577"/>
              <a:gd name="T78" fmla="*/ 1556 w 2523"/>
              <a:gd name="T79" fmla="*/ 1756 h 2577"/>
              <a:gd name="T80" fmla="*/ 1063 w 2523"/>
              <a:gd name="T81" fmla="*/ 1733 h 2577"/>
              <a:gd name="T82" fmla="*/ 1273 w 2523"/>
              <a:gd name="T83" fmla="*/ 1455 h 2577"/>
              <a:gd name="T84" fmla="*/ 1991 w 2523"/>
              <a:gd name="T85" fmla="*/ 1448 h 2577"/>
              <a:gd name="T86" fmla="*/ 1286 w 2523"/>
              <a:gd name="T87" fmla="*/ 1434 h 2577"/>
              <a:gd name="T88" fmla="*/ 1448 w 2523"/>
              <a:gd name="T89" fmla="*/ 1162 h 2577"/>
              <a:gd name="T90" fmla="*/ 1501 w 2523"/>
              <a:gd name="T91" fmla="*/ 1070 h 2577"/>
              <a:gd name="T92" fmla="*/ 2121 w 2523"/>
              <a:gd name="T93" fmla="*/ 713 h 2577"/>
              <a:gd name="T94" fmla="*/ 1520 w 2523"/>
              <a:gd name="T95" fmla="*/ 1036 h 2577"/>
              <a:gd name="T96" fmla="*/ 1789 w 2523"/>
              <a:gd name="T97" fmla="*/ 635 h 2577"/>
              <a:gd name="T98" fmla="*/ 1790 w 2523"/>
              <a:gd name="T99" fmla="*/ 636 h 2577"/>
              <a:gd name="T100" fmla="*/ 1790 w 2523"/>
              <a:gd name="T101" fmla="*/ 633 h 2577"/>
              <a:gd name="T102" fmla="*/ 1796 w 2523"/>
              <a:gd name="T103" fmla="*/ 626 h 2577"/>
              <a:gd name="T104" fmla="*/ 2325 w 2523"/>
              <a:gd name="T105" fmla="*/ 582 h 2577"/>
              <a:gd name="T106" fmla="*/ 1826 w 2523"/>
              <a:gd name="T107" fmla="*/ 591 h 2577"/>
              <a:gd name="T108" fmla="*/ 2042 w 2523"/>
              <a:gd name="T109" fmla="*/ 399 h 2577"/>
              <a:gd name="T110" fmla="*/ 2410 w 2523"/>
              <a:gd name="T111" fmla="*/ 499 h 2577"/>
              <a:gd name="T112" fmla="*/ 2077 w 2523"/>
              <a:gd name="T113" fmla="*/ 377 h 2577"/>
              <a:gd name="T114" fmla="*/ 2285 w 2523"/>
              <a:gd name="T115" fmla="*/ 290 h 2577"/>
              <a:gd name="T116" fmla="*/ 2344 w 2523"/>
              <a:gd name="T117" fmla="*/ 298 h 2577"/>
              <a:gd name="T118" fmla="*/ 2466 w 2523"/>
              <a:gd name="T119" fmla="*/ 242 h 2577"/>
              <a:gd name="T120" fmla="*/ 2378 w 2523"/>
              <a:gd name="T121" fmla="*/ 204 h 2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23" h="2577">
                <a:moveTo>
                  <a:pt x="2378" y="204"/>
                </a:moveTo>
                <a:cubicBezTo>
                  <a:pt x="2381" y="163"/>
                  <a:pt x="2413" y="96"/>
                  <a:pt x="2365" y="67"/>
                </a:cubicBezTo>
                <a:cubicBezTo>
                  <a:pt x="2317" y="37"/>
                  <a:pt x="2277" y="191"/>
                  <a:pt x="2262" y="260"/>
                </a:cubicBezTo>
                <a:cubicBezTo>
                  <a:pt x="2184" y="282"/>
                  <a:pt x="2113" y="314"/>
                  <a:pt x="2047" y="356"/>
                </a:cubicBezTo>
                <a:cubicBezTo>
                  <a:pt x="2057" y="278"/>
                  <a:pt x="2058" y="116"/>
                  <a:pt x="1921" y="0"/>
                </a:cubicBezTo>
                <a:cubicBezTo>
                  <a:pt x="1921" y="0"/>
                  <a:pt x="1846" y="126"/>
                  <a:pt x="2019" y="374"/>
                </a:cubicBezTo>
                <a:cubicBezTo>
                  <a:pt x="1940" y="428"/>
                  <a:pt x="1868" y="494"/>
                  <a:pt x="1802" y="568"/>
                </a:cubicBezTo>
                <a:cubicBezTo>
                  <a:pt x="1819" y="455"/>
                  <a:pt x="1834" y="221"/>
                  <a:pt x="1705" y="68"/>
                </a:cubicBezTo>
                <a:cubicBezTo>
                  <a:pt x="1705" y="68"/>
                  <a:pt x="1617" y="260"/>
                  <a:pt x="1774" y="602"/>
                </a:cubicBezTo>
                <a:cubicBezTo>
                  <a:pt x="1672" y="723"/>
                  <a:pt x="1585" y="862"/>
                  <a:pt x="1504" y="999"/>
                </a:cubicBezTo>
                <a:cubicBezTo>
                  <a:pt x="1546" y="875"/>
                  <a:pt x="1622" y="595"/>
                  <a:pt x="1528" y="394"/>
                </a:cubicBezTo>
                <a:cubicBezTo>
                  <a:pt x="1528" y="394"/>
                  <a:pt x="1394" y="612"/>
                  <a:pt x="1478" y="1045"/>
                </a:cubicBezTo>
                <a:cubicBezTo>
                  <a:pt x="1459" y="1079"/>
                  <a:pt x="1440" y="1112"/>
                  <a:pt x="1421" y="1144"/>
                </a:cubicBezTo>
                <a:cubicBezTo>
                  <a:pt x="1387" y="1205"/>
                  <a:pt x="1352" y="1265"/>
                  <a:pt x="1317" y="1324"/>
                </a:cubicBezTo>
                <a:cubicBezTo>
                  <a:pt x="1353" y="1198"/>
                  <a:pt x="1379" y="980"/>
                  <a:pt x="1288" y="657"/>
                </a:cubicBezTo>
                <a:cubicBezTo>
                  <a:pt x="1288" y="657"/>
                  <a:pt x="1074" y="1094"/>
                  <a:pt x="1246" y="1436"/>
                </a:cubicBezTo>
                <a:cubicBezTo>
                  <a:pt x="1185" y="1530"/>
                  <a:pt x="1119" y="1620"/>
                  <a:pt x="1046" y="1703"/>
                </a:cubicBezTo>
                <a:cubicBezTo>
                  <a:pt x="1078" y="1604"/>
                  <a:pt x="1098" y="1412"/>
                  <a:pt x="970" y="1100"/>
                </a:cubicBezTo>
                <a:cubicBezTo>
                  <a:pt x="970" y="1100"/>
                  <a:pt x="790" y="1454"/>
                  <a:pt x="989" y="1765"/>
                </a:cubicBezTo>
                <a:cubicBezTo>
                  <a:pt x="967" y="1787"/>
                  <a:pt x="944" y="1809"/>
                  <a:pt x="921" y="1830"/>
                </a:cubicBezTo>
                <a:cubicBezTo>
                  <a:pt x="834" y="1909"/>
                  <a:pt x="742" y="1977"/>
                  <a:pt x="645" y="2038"/>
                </a:cubicBezTo>
                <a:cubicBezTo>
                  <a:pt x="691" y="1941"/>
                  <a:pt x="763" y="1694"/>
                  <a:pt x="615" y="1258"/>
                </a:cubicBezTo>
                <a:cubicBezTo>
                  <a:pt x="615" y="1258"/>
                  <a:pt x="394" y="1701"/>
                  <a:pt x="602" y="2065"/>
                </a:cubicBezTo>
                <a:cubicBezTo>
                  <a:pt x="514" y="2118"/>
                  <a:pt x="423" y="2164"/>
                  <a:pt x="330" y="2206"/>
                </a:cubicBezTo>
                <a:cubicBezTo>
                  <a:pt x="369" y="2099"/>
                  <a:pt x="462" y="1792"/>
                  <a:pt x="362" y="1577"/>
                </a:cubicBezTo>
                <a:cubicBezTo>
                  <a:pt x="362" y="1577"/>
                  <a:pt x="230" y="1791"/>
                  <a:pt x="310" y="2216"/>
                </a:cubicBezTo>
                <a:cubicBezTo>
                  <a:pt x="212" y="2259"/>
                  <a:pt x="112" y="2298"/>
                  <a:pt x="13" y="2333"/>
                </a:cubicBezTo>
                <a:cubicBezTo>
                  <a:pt x="4" y="2336"/>
                  <a:pt x="0" y="2346"/>
                  <a:pt x="2" y="2355"/>
                </a:cubicBezTo>
                <a:cubicBezTo>
                  <a:pt x="4" y="2360"/>
                  <a:pt x="7" y="2364"/>
                  <a:pt x="11" y="2366"/>
                </a:cubicBezTo>
                <a:cubicBezTo>
                  <a:pt x="15" y="2367"/>
                  <a:pt x="19" y="2368"/>
                  <a:pt x="22" y="2366"/>
                </a:cubicBezTo>
                <a:cubicBezTo>
                  <a:pt x="22" y="2366"/>
                  <a:pt x="22" y="2366"/>
                  <a:pt x="22" y="2366"/>
                </a:cubicBezTo>
                <a:cubicBezTo>
                  <a:pt x="126" y="2330"/>
                  <a:pt x="231" y="2289"/>
                  <a:pt x="333" y="2243"/>
                </a:cubicBezTo>
                <a:cubicBezTo>
                  <a:pt x="399" y="2320"/>
                  <a:pt x="639" y="2577"/>
                  <a:pt x="917" y="2537"/>
                </a:cubicBezTo>
                <a:cubicBezTo>
                  <a:pt x="917" y="2537"/>
                  <a:pt x="801" y="2300"/>
                  <a:pt x="365" y="2228"/>
                </a:cubicBezTo>
                <a:cubicBezTo>
                  <a:pt x="456" y="2186"/>
                  <a:pt x="546" y="2139"/>
                  <a:pt x="633" y="2086"/>
                </a:cubicBezTo>
                <a:cubicBezTo>
                  <a:pt x="708" y="2134"/>
                  <a:pt x="1016" y="2312"/>
                  <a:pt x="1275" y="2180"/>
                </a:cubicBezTo>
                <a:cubicBezTo>
                  <a:pt x="1275" y="2180"/>
                  <a:pt x="1100" y="1993"/>
                  <a:pt x="666" y="2065"/>
                </a:cubicBezTo>
                <a:cubicBezTo>
                  <a:pt x="762" y="2004"/>
                  <a:pt x="854" y="1935"/>
                  <a:pt x="941" y="1857"/>
                </a:cubicBezTo>
                <a:cubicBezTo>
                  <a:pt x="972" y="1829"/>
                  <a:pt x="1002" y="1799"/>
                  <a:pt x="1031" y="1768"/>
                </a:cubicBezTo>
                <a:cubicBezTo>
                  <a:pt x="1116" y="1805"/>
                  <a:pt x="1367" y="1893"/>
                  <a:pt x="1556" y="1756"/>
                </a:cubicBezTo>
                <a:cubicBezTo>
                  <a:pt x="1556" y="1756"/>
                  <a:pt x="1400" y="1627"/>
                  <a:pt x="1063" y="1733"/>
                </a:cubicBezTo>
                <a:cubicBezTo>
                  <a:pt x="1141" y="1646"/>
                  <a:pt x="1209" y="1553"/>
                  <a:pt x="1273" y="1455"/>
                </a:cubicBezTo>
                <a:cubicBezTo>
                  <a:pt x="1359" y="1495"/>
                  <a:pt x="1722" y="1642"/>
                  <a:pt x="1991" y="1448"/>
                </a:cubicBezTo>
                <a:cubicBezTo>
                  <a:pt x="1991" y="1448"/>
                  <a:pt x="1768" y="1264"/>
                  <a:pt x="1286" y="1434"/>
                </a:cubicBezTo>
                <a:cubicBezTo>
                  <a:pt x="1343" y="1346"/>
                  <a:pt x="1396" y="1255"/>
                  <a:pt x="1448" y="1162"/>
                </a:cubicBezTo>
                <a:cubicBezTo>
                  <a:pt x="1465" y="1132"/>
                  <a:pt x="1483" y="1101"/>
                  <a:pt x="1501" y="1070"/>
                </a:cubicBezTo>
                <a:cubicBezTo>
                  <a:pt x="1535" y="1067"/>
                  <a:pt x="1805" y="1031"/>
                  <a:pt x="2121" y="713"/>
                </a:cubicBezTo>
                <a:cubicBezTo>
                  <a:pt x="2121" y="713"/>
                  <a:pt x="1695" y="801"/>
                  <a:pt x="1520" y="1036"/>
                </a:cubicBezTo>
                <a:cubicBezTo>
                  <a:pt x="1601" y="897"/>
                  <a:pt x="1689" y="757"/>
                  <a:pt x="1789" y="635"/>
                </a:cubicBezTo>
                <a:cubicBezTo>
                  <a:pt x="1790" y="635"/>
                  <a:pt x="1790" y="635"/>
                  <a:pt x="1790" y="636"/>
                </a:cubicBezTo>
                <a:cubicBezTo>
                  <a:pt x="1790" y="636"/>
                  <a:pt x="1790" y="635"/>
                  <a:pt x="1790" y="633"/>
                </a:cubicBezTo>
                <a:cubicBezTo>
                  <a:pt x="1792" y="631"/>
                  <a:pt x="1794" y="629"/>
                  <a:pt x="1796" y="626"/>
                </a:cubicBezTo>
                <a:cubicBezTo>
                  <a:pt x="1853" y="645"/>
                  <a:pt x="2042" y="691"/>
                  <a:pt x="2325" y="582"/>
                </a:cubicBezTo>
                <a:cubicBezTo>
                  <a:pt x="2325" y="582"/>
                  <a:pt x="2023" y="496"/>
                  <a:pt x="1826" y="591"/>
                </a:cubicBezTo>
                <a:cubicBezTo>
                  <a:pt x="1892" y="518"/>
                  <a:pt x="1963" y="452"/>
                  <a:pt x="2042" y="399"/>
                </a:cubicBezTo>
                <a:cubicBezTo>
                  <a:pt x="2062" y="431"/>
                  <a:pt x="2147" y="531"/>
                  <a:pt x="2410" y="499"/>
                </a:cubicBezTo>
                <a:cubicBezTo>
                  <a:pt x="2410" y="499"/>
                  <a:pt x="2276" y="328"/>
                  <a:pt x="2077" y="377"/>
                </a:cubicBezTo>
                <a:cubicBezTo>
                  <a:pt x="2141" y="339"/>
                  <a:pt x="2210" y="309"/>
                  <a:pt x="2285" y="290"/>
                </a:cubicBezTo>
                <a:cubicBezTo>
                  <a:pt x="2305" y="291"/>
                  <a:pt x="2325" y="295"/>
                  <a:pt x="2344" y="298"/>
                </a:cubicBezTo>
                <a:cubicBezTo>
                  <a:pt x="2370" y="302"/>
                  <a:pt x="2523" y="323"/>
                  <a:pt x="2466" y="242"/>
                </a:cubicBezTo>
                <a:cubicBezTo>
                  <a:pt x="2447" y="216"/>
                  <a:pt x="2405" y="210"/>
                  <a:pt x="2378" y="204"/>
                </a:cubicBezTo>
                <a:close/>
              </a:path>
            </a:pathLst>
          </a:custGeom>
          <a:solidFill>
            <a:srgbClr val="FAD5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24" name="PA_库_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 rot="16200000">
            <a:off x="3004705" y="4068545"/>
            <a:ext cx="1145415" cy="841537"/>
          </a:xfrm>
          <a:prstGeom prst="rect">
            <a:avLst/>
          </a:prstGeom>
        </p:spPr>
      </p:pic>
      <p:pic>
        <p:nvPicPr>
          <p:cNvPr id="25" name="PA_库_图片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 rot="16492696">
            <a:off x="4871354" y="3685173"/>
            <a:ext cx="1013700" cy="1511773"/>
          </a:xfrm>
          <a:prstGeom prst="rect">
            <a:avLst/>
          </a:prstGeom>
        </p:spPr>
      </p:pic>
      <p:grpSp>
        <p:nvGrpSpPr>
          <p:cNvPr id="7" name="PA_库_组合 6"/>
          <p:cNvGrpSpPr/>
          <p:nvPr>
            <p:custDataLst>
              <p:tags r:id="rId11"/>
            </p:custDataLst>
          </p:nvPr>
        </p:nvGrpSpPr>
        <p:grpSpPr>
          <a:xfrm>
            <a:off x="4356943" y="4524059"/>
            <a:ext cx="6000453" cy="2385465"/>
            <a:chOff x="4356943" y="4620850"/>
            <a:chExt cx="5756981" cy="228867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972391" y="4620850"/>
              <a:ext cx="3141533" cy="2288673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flipH="1">
              <a:off x="4356943" y="4984209"/>
              <a:ext cx="2617216" cy="1906696"/>
            </a:xfrm>
            <a:prstGeom prst="rect">
              <a:avLst/>
            </a:prstGeom>
          </p:spPr>
        </p:pic>
      </p:grpSp>
      <p:grpSp>
        <p:nvGrpSpPr>
          <p:cNvPr id="29" name="PA_库_组合 28"/>
          <p:cNvGrpSpPr/>
          <p:nvPr>
            <p:custDataLst>
              <p:tags r:id="rId12"/>
            </p:custDataLst>
          </p:nvPr>
        </p:nvGrpSpPr>
        <p:grpSpPr>
          <a:xfrm flipV="1">
            <a:off x="4553204" y="-131547"/>
            <a:ext cx="5887308" cy="2401959"/>
            <a:chOff x="4356943" y="4672372"/>
            <a:chExt cx="5623240" cy="2237151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909371" y="4672372"/>
              <a:ext cx="3070812" cy="223715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flipH="1">
              <a:off x="4356943" y="4956522"/>
              <a:ext cx="2655221" cy="1934385"/>
            </a:xfrm>
            <a:prstGeom prst="rect">
              <a:avLst/>
            </a:prstGeom>
          </p:spPr>
        </p:pic>
      </p:grpSp>
      <p:pic>
        <p:nvPicPr>
          <p:cNvPr id="2" name="PA_库_图片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/>
          <a:stretch>
            <a:fillRect/>
          </a:stretch>
        </p:blipFill>
        <p:spPr>
          <a:xfrm rot="5120840">
            <a:off x="8466736" y="3547393"/>
            <a:ext cx="1166474" cy="1401762"/>
          </a:xfrm>
          <a:prstGeom prst="rect">
            <a:avLst/>
          </a:prstGeom>
        </p:spPr>
      </p:pic>
      <p:pic>
        <p:nvPicPr>
          <p:cNvPr id="4" name="PA_饭碗的彼岸 - 风居住的街道（Piano ver）">
            <a:hlinkClick r:id="" action="ppaction://media"/>
          </p:cNvPr>
          <p:cNvPicPr>
            <a:picLocks noChangeAspect="1"/>
          </p:cNvPicPr>
          <p:nvPr>
            <a:audioFile r:link="rId15"/>
            <p:custDataLst>
              <p:tags r:id="rId16"/>
            </p:custDataLst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2985721" y="21541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1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74" grpId="0" autoUpdateAnimBg="0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315201" y="366891"/>
            <a:ext cx="4224798" cy="759382"/>
            <a:chOff x="4563031" y="163772"/>
            <a:chExt cx="4226609" cy="869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7688056" y="380641"/>
            <a:ext cx="305570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II.	Contents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250318" y="623767"/>
            <a:ext cx="6858000" cy="5368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EB008D5-8E3E-4C3C-A10A-33C572A1DBD9}"/>
              </a:ext>
            </a:extLst>
          </p:cNvPr>
          <p:cNvSpPr txBox="1"/>
          <p:nvPr/>
        </p:nvSpPr>
        <p:spPr>
          <a:xfrm>
            <a:off x="3319670" y="1453870"/>
            <a:ext cx="83620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      </a:t>
            </a: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《</a:t>
            </a: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研究生英语阅读教程</a:t>
            </a: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基础级</a:t>
            </a: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)(</a:t>
            </a: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第</a:t>
            </a: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3</a:t>
            </a: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版</a:t>
            </a: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)》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强化研究生阅读技巧的训练。除了介绍阅读技巧外，每课配有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A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两篇阅读课文，每课后配有大量的练习，其中包括阅读理解练习、词汇练习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A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（词汇练习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A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考查课文中较生疏且较重要的词，词汇练习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考查较熟悉但学生不一定掌握的词汇及词组）、综合填空练习、翻译练习和问题与讨论（问题为从书中到书外学生熟悉和感兴趣的话题）等，有针对性地训练研究生运用在该课中学到的阅读技巧，从而能够真正掌握并运用这些技巧。</a:t>
            </a:r>
            <a:endParaRPr lang="en-US" altLang="zh-CN" sz="2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ts val="4000"/>
              </a:lnSpc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以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Unit 2 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为例：</a:t>
            </a:r>
          </a:p>
        </p:txBody>
      </p:sp>
    </p:spTree>
    <p:extLst>
      <p:ext uri="{BB962C8B-B14F-4D97-AF65-F5344CB8AC3E}">
        <p14:creationId xmlns:p14="http://schemas.microsoft.com/office/powerpoint/2010/main" val="35392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389617" y="744900"/>
            <a:ext cx="6858000" cy="5368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EB008D5-8E3E-4C3C-A10A-33C572A1DBD9}"/>
              </a:ext>
            </a:extLst>
          </p:cNvPr>
          <p:cNvSpPr txBox="1"/>
          <p:nvPr/>
        </p:nvSpPr>
        <p:spPr>
          <a:xfrm>
            <a:off x="2917860" y="1305342"/>
            <a:ext cx="9274139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Unit Two	Techniques for Efficient Reading </a:t>
            </a:r>
          </a:p>
          <a:p>
            <a:pPr defTabSz="806450">
              <a:lnSpc>
                <a:spcPts val="4000"/>
              </a:lnSpc>
            </a:pP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Lesson 4	Skimming: Reading for Main Ideas </a:t>
            </a:r>
          </a:p>
          <a:p>
            <a:pPr marL="800100" lvl="1" indent="17463" defTabSz="806450">
              <a:lnSpc>
                <a:spcPts val="4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	Reading Selection A: Why Should We Hire You? </a:t>
            </a:r>
          </a:p>
          <a:p>
            <a:pPr marL="800100" lvl="1" indent="17463" defTabSz="806450">
              <a:lnSpc>
                <a:spcPts val="4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	Reading Selection B: How to Write a Test </a:t>
            </a:r>
          </a:p>
          <a:p>
            <a:pPr defTabSz="806450">
              <a:lnSpc>
                <a:spcPts val="4000"/>
              </a:lnSpc>
            </a:pP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Lesson 5	Scanning: Rapidly Locating Information </a:t>
            </a:r>
          </a:p>
          <a:p>
            <a:pPr marL="800100" lvl="1" indent="17463" defTabSz="806450">
              <a:lnSpc>
                <a:spcPts val="4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	Reading Selection A: Science and Technology</a:t>
            </a:r>
          </a:p>
          <a:p>
            <a:pPr marL="800100" lvl="1" indent="17463" defTabSz="806450">
              <a:lnSpc>
                <a:spcPts val="4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	Reading Selection B: In Sports, Red Is Winning Color </a:t>
            </a:r>
          </a:p>
          <a:p>
            <a:pPr defTabSz="806450">
              <a:lnSpc>
                <a:spcPts val="4000"/>
              </a:lnSpc>
            </a:pP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Lesson 6	Techniques for Reading Faster </a:t>
            </a:r>
          </a:p>
          <a:p>
            <a:pPr marL="800100" lvl="1" indent="17463" defTabSz="806450">
              <a:lnSpc>
                <a:spcPts val="4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	Reading Selection A: Thank God It's Monday </a:t>
            </a:r>
          </a:p>
          <a:p>
            <a:pPr marL="800100" lvl="1" indent="17463" defTabSz="806450">
              <a:lnSpc>
                <a:spcPts val="4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	Reading Selection B: Success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68245EA-DDD3-4FA1-B25A-97D647F8C5DF}"/>
              </a:ext>
            </a:extLst>
          </p:cNvPr>
          <p:cNvGrpSpPr/>
          <p:nvPr/>
        </p:nvGrpSpPr>
        <p:grpSpPr>
          <a:xfrm>
            <a:off x="7315201" y="366891"/>
            <a:ext cx="4224798" cy="759382"/>
            <a:chOff x="4563031" y="163772"/>
            <a:chExt cx="4226609" cy="86974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94BB182-127B-48AE-B0FE-19A7B54C2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EA035B2-6CD8-46FB-8E61-524185844EA7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A7A1847-FB2B-465B-A011-12F38839C8C6}"/>
              </a:ext>
            </a:extLst>
          </p:cNvPr>
          <p:cNvSpPr txBox="1"/>
          <p:nvPr/>
        </p:nvSpPr>
        <p:spPr>
          <a:xfrm>
            <a:off x="7688056" y="380641"/>
            <a:ext cx="305570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II.	Contents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29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88657" y="653585"/>
            <a:ext cx="6858000" cy="5368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EB008D5-8E3E-4C3C-A10A-33C572A1DBD9}"/>
              </a:ext>
            </a:extLst>
          </p:cNvPr>
          <p:cNvSpPr txBox="1"/>
          <p:nvPr/>
        </p:nvSpPr>
        <p:spPr>
          <a:xfrm>
            <a:off x="5933661" y="2160139"/>
            <a:ext cx="54693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课后练习包括：</a:t>
            </a:r>
            <a:endParaRPr lang="en-US" altLang="zh-CN" sz="2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Reading comprehension</a:t>
            </a: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Vocabulary</a:t>
            </a: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Cloze</a:t>
            </a: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Translation</a:t>
            </a: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Oral Practice and Discussion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ED85252-3069-44AF-9656-9B5857C3DE11}"/>
              </a:ext>
            </a:extLst>
          </p:cNvPr>
          <p:cNvGrpSpPr/>
          <p:nvPr/>
        </p:nvGrpSpPr>
        <p:grpSpPr>
          <a:xfrm>
            <a:off x="7315201" y="366891"/>
            <a:ext cx="4224798" cy="759382"/>
            <a:chOff x="4563031" y="163772"/>
            <a:chExt cx="4226609" cy="86974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5C69D75-F9CF-4A20-948B-D19054B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1B399DF-16C7-42CC-94A9-5EC5991E73E8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12C8D4B-4CEF-4AFE-A73B-4957BD39E946}"/>
              </a:ext>
            </a:extLst>
          </p:cNvPr>
          <p:cNvSpPr txBox="1"/>
          <p:nvPr/>
        </p:nvSpPr>
        <p:spPr>
          <a:xfrm>
            <a:off x="7688056" y="380641"/>
            <a:ext cx="305570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II.	Contents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234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72749" y="366891"/>
            <a:ext cx="4667250" cy="773651"/>
            <a:chOff x="4563031" y="163772"/>
            <a:chExt cx="4226609" cy="869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3935653" y="1331636"/>
            <a:ext cx="8070574" cy="513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rgbClr val="FFFF00"/>
                </a:solidFill>
                <a:latin typeface="+mn-ea"/>
              </a:rPr>
              <a:t>Section I	Use of English</a:t>
            </a: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				(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完形填空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20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题，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10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分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)</a:t>
            </a: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rgbClr val="FFFF00"/>
                </a:solidFill>
                <a:latin typeface="+mn-ea"/>
                <a:sym typeface="+mn-ea"/>
              </a:rPr>
              <a:t>Section II	Reading Comprehension</a:t>
            </a: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Part A:	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选择题阅读四篇，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40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分</a:t>
            </a:r>
            <a:endParaRPr lang="en-US" altLang="zh-CN" sz="22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Part B:	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七选五句子填空（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2013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2015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），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10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分</a:t>
            </a:r>
            <a:endParaRPr lang="en-US" altLang="zh-CN" sz="22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			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或：给出段落标题（七选五，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2016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）</a:t>
            </a:r>
            <a:endParaRPr lang="en-US" altLang="zh-CN" sz="22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			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或：段落排序（七段排五段，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2014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2017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2018, 2019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）</a:t>
            </a:r>
            <a:endParaRPr lang="en-US" altLang="zh-CN" sz="22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Part C:	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翻译句子五句，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10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分</a:t>
            </a:r>
            <a:endParaRPr lang="en-US" altLang="zh-CN" sz="22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rgbClr val="FFFF00"/>
                </a:solidFill>
                <a:latin typeface="+mn-ea"/>
                <a:sym typeface="+mn-ea"/>
              </a:rPr>
              <a:t>Section III	Writing</a:t>
            </a: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Part A:	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小作文（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100 words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），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10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分</a:t>
            </a:r>
            <a:endParaRPr lang="en-US" altLang="zh-CN" sz="2200" b="1" dirty="0">
              <a:solidFill>
                <a:schemeClr val="bg1"/>
              </a:solidFill>
              <a:latin typeface="+mn-ea"/>
              <a:sym typeface="+mn-ea"/>
            </a:endParaRPr>
          </a:p>
          <a:p>
            <a:pPr lvl="1" indent="-368300" defTabSz="762000">
              <a:lnSpc>
                <a:spcPts val="3600"/>
              </a:lnSpc>
              <a:tabLst>
                <a:tab pos="714375" algn="l"/>
              </a:tabLst>
            </a:pP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Part B:	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大作文（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160-200 words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），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20</a:t>
            </a:r>
            <a:r>
              <a:rPr lang="zh-CN" altLang="en-US" sz="2200" b="1" dirty="0">
                <a:solidFill>
                  <a:schemeClr val="bg1"/>
                </a:solidFill>
                <a:latin typeface="+mn-ea"/>
                <a:sym typeface="+mn-ea"/>
              </a:rPr>
              <a:t>分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  <a:sym typeface="+mn-ea"/>
              </a:rPr>
              <a:t>		</a:t>
            </a:r>
            <a:endParaRPr lang="zh-CN" altLang="en-US" sz="22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545535" y="919369"/>
            <a:ext cx="6858000" cy="50192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12B9285-C5F5-4C7F-8653-BDDAE71DED1B}"/>
              </a:ext>
            </a:extLst>
          </p:cNvPr>
          <p:cNvSpPr txBox="1"/>
          <p:nvPr/>
        </p:nvSpPr>
        <p:spPr>
          <a:xfrm>
            <a:off x="6705601" y="379447"/>
            <a:ext cx="422353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考研英语题型</a:t>
            </a:r>
          </a:p>
        </p:txBody>
      </p:sp>
    </p:spTree>
    <p:extLst>
      <p:ext uri="{BB962C8B-B14F-4D97-AF65-F5344CB8AC3E}">
        <p14:creationId xmlns:p14="http://schemas.microsoft.com/office/powerpoint/2010/main" val="1518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12388" y="744900"/>
            <a:ext cx="6858000" cy="5368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31CE64-4C40-4D50-B95D-EE6D20E68648}"/>
              </a:ext>
            </a:extLst>
          </p:cNvPr>
          <p:cNvSpPr txBox="1"/>
          <p:nvPr/>
        </p:nvSpPr>
        <p:spPr>
          <a:xfrm>
            <a:off x="4035287" y="1253972"/>
            <a:ext cx="77799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主要教学步骤：</a:t>
            </a:r>
            <a:endParaRPr lang="en-US" altLang="zh-CN" sz="2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课前预习，课堂检查预习效果。（蓝墨云，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15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分钟）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课堂进行篇章分析的讲解，翻转互动。（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40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分钟）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课文练习分组讨论，互评等。（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25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分钟）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考研真题解析与答题技巧。（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20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分钟）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词汇训练。（蓝墨云，课后）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DF06DD-5F0E-481E-9CD0-B9A3DA1A8B7A}"/>
              </a:ext>
            </a:extLst>
          </p:cNvPr>
          <p:cNvSpPr txBox="1"/>
          <p:nvPr/>
        </p:nvSpPr>
        <p:spPr>
          <a:xfrm>
            <a:off x="4035287" y="4531939"/>
            <a:ext cx="689384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教学重点：</a:t>
            </a:r>
            <a:endParaRPr lang="en-US" altLang="zh-CN" sz="2400" b="1" dirty="0">
              <a:solidFill>
                <a:srgbClr val="FFFF00"/>
              </a:solidFill>
              <a:latin typeface="+mn-ea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综合阅读技能和答题技巧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英汉翻译理论，常见句式与考点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ts val="40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写作储备，审题谋篇训练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ABE30E3-4185-4FC8-9463-1B8ED3FDEB82}"/>
              </a:ext>
            </a:extLst>
          </p:cNvPr>
          <p:cNvGrpSpPr/>
          <p:nvPr/>
        </p:nvGrpSpPr>
        <p:grpSpPr>
          <a:xfrm>
            <a:off x="5375562" y="366891"/>
            <a:ext cx="6164437" cy="759382"/>
            <a:chOff x="4563031" y="163772"/>
            <a:chExt cx="4226609" cy="8697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F4666AD-9E33-4155-AA0E-2E2BFEBD2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C2C80CE-D9F6-491A-8BAE-A35C37223DE6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D0E25A4-15A0-4360-9DB5-2E7662E5D4D5}"/>
              </a:ext>
            </a:extLst>
          </p:cNvPr>
          <p:cNvSpPr txBox="1"/>
          <p:nvPr/>
        </p:nvSpPr>
        <p:spPr>
          <a:xfrm>
            <a:off x="5375562" y="380641"/>
            <a:ext cx="53682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III.	Teaching Methods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97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4" grpId="0" uiExpand="1" build="p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6ABE30E3-4185-4FC8-9463-1B8ED3FDEB82}"/>
              </a:ext>
            </a:extLst>
          </p:cNvPr>
          <p:cNvGrpSpPr/>
          <p:nvPr/>
        </p:nvGrpSpPr>
        <p:grpSpPr>
          <a:xfrm>
            <a:off x="5375562" y="366891"/>
            <a:ext cx="6164437" cy="759382"/>
            <a:chOff x="4563031" y="163772"/>
            <a:chExt cx="4226609" cy="8697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F4666AD-9E33-4155-AA0E-2E2BFEBD2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C2C80CE-D9F6-491A-8BAE-A35C37223DE6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D0E25A4-15A0-4360-9DB5-2E7662E5D4D5}"/>
              </a:ext>
            </a:extLst>
          </p:cNvPr>
          <p:cNvSpPr txBox="1"/>
          <p:nvPr/>
        </p:nvSpPr>
        <p:spPr>
          <a:xfrm>
            <a:off x="5375562" y="380641"/>
            <a:ext cx="53682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Group Activity Design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54C941-214A-4C9A-9509-02CBBC3AA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368" y="1224306"/>
            <a:ext cx="8889263" cy="53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75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68429" y="366891"/>
            <a:ext cx="4871569" cy="754497"/>
            <a:chOff x="4563031" y="163772"/>
            <a:chExt cx="4226609" cy="869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6846849" y="290239"/>
            <a:ext cx="40822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IV.	Teaching Plan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25C498-E68C-4E7C-B159-02CE97B37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1" y="1242923"/>
            <a:ext cx="11319917" cy="508905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6D627D6-6F15-4EF3-8F83-51CA60FCD325}"/>
              </a:ext>
            </a:extLst>
          </p:cNvPr>
          <p:cNvSpPr/>
          <p:nvPr/>
        </p:nvSpPr>
        <p:spPr>
          <a:xfrm>
            <a:off x="462116" y="4345858"/>
            <a:ext cx="3283974" cy="7964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63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9094DD-C859-4E83-B95B-E7966FA2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56" y="1305342"/>
            <a:ext cx="11515887" cy="524818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F39A655-36A0-4C97-9F49-2B8357A12CA0}"/>
              </a:ext>
            </a:extLst>
          </p:cNvPr>
          <p:cNvGrpSpPr/>
          <p:nvPr/>
        </p:nvGrpSpPr>
        <p:grpSpPr>
          <a:xfrm>
            <a:off x="6668429" y="366891"/>
            <a:ext cx="4871569" cy="754497"/>
            <a:chOff x="4563031" y="163772"/>
            <a:chExt cx="4226609" cy="8697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B53343-0F2D-4072-ADCE-BFF4A2949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0B59DEC-4AC3-499D-872F-4D894B0F2093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4F06F50-7C6B-4E67-99A5-F19F0892843B}"/>
              </a:ext>
            </a:extLst>
          </p:cNvPr>
          <p:cNvSpPr txBox="1"/>
          <p:nvPr/>
        </p:nvSpPr>
        <p:spPr>
          <a:xfrm>
            <a:off x="6846849" y="290239"/>
            <a:ext cx="40822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IV.	Teaching Plan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B4A5673-58B5-4B7B-8A2B-D5F89677A5F1}"/>
              </a:ext>
            </a:extLst>
          </p:cNvPr>
          <p:cNvSpPr/>
          <p:nvPr/>
        </p:nvSpPr>
        <p:spPr>
          <a:xfrm>
            <a:off x="522710" y="2862602"/>
            <a:ext cx="3283974" cy="7964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D5C085B-4043-456C-A06F-501FAC1613BD}"/>
              </a:ext>
            </a:extLst>
          </p:cNvPr>
          <p:cNvSpPr/>
          <p:nvPr/>
        </p:nvSpPr>
        <p:spPr>
          <a:xfrm>
            <a:off x="522710" y="5653548"/>
            <a:ext cx="3283974" cy="7964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88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64BE39-529B-48B3-870B-5777F8F3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07" y="1031505"/>
            <a:ext cx="10850379" cy="553625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041FCE-0FF6-415D-830A-D20E8E6BE7F4}"/>
              </a:ext>
            </a:extLst>
          </p:cNvPr>
          <p:cNvGrpSpPr/>
          <p:nvPr/>
        </p:nvGrpSpPr>
        <p:grpSpPr>
          <a:xfrm>
            <a:off x="6668429" y="366891"/>
            <a:ext cx="4871569" cy="754497"/>
            <a:chOff x="4563031" y="163772"/>
            <a:chExt cx="4226609" cy="86974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0253731-AC40-4150-ADAD-942175A97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9AA50D4-D918-4791-938B-81CBA64AB40E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28CA6A4-0C08-4444-80D4-EB6714C653FF}"/>
              </a:ext>
            </a:extLst>
          </p:cNvPr>
          <p:cNvSpPr txBox="1"/>
          <p:nvPr/>
        </p:nvSpPr>
        <p:spPr>
          <a:xfrm>
            <a:off x="6846849" y="290239"/>
            <a:ext cx="408228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IV.	Teaching Plan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149E927-104E-415E-8FE7-DA904111B397}"/>
              </a:ext>
            </a:extLst>
          </p:cNvPr>
          <p:cNvSpPr/>
          <p:nvPr/>
        </p:nvSpPr>
        <p:spPr>
          <a:xfrm>
            <a:off x="522710" y="3547840"/>
            <a:ext cx="3283974" cy="7964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60E0600-C775-4117-B869-D5266076ACC7}"/>
              </a:ext>
            </a:extLst>
          </p:cNvPr>
          <p:cNvSpPr/>
          <p:nvPr/>
        </p:nvSpPr>
        <p:spPr>
          <a:xfrm>
            <a:off x="522710" y="6114475"/>
            <a:ext cx="3283974" cy="532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12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32806" y="366891"/>
            <a:ext cx="5674457" cy="754497"/>
            <a:chOff x="4563031" y="163772"/>
            <a:chExt cx="4226609" cy="869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6096001" y="290239"/>
            <a:ext cx="483313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V.	Course Evaluation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714479" y="741209"/>
            <a:ext cx="6858000" cy="53755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31CE64-4C40-4D50-B95D-EE6D20E68648}"/>
              </a:ext>
            </a:extLst>
          </p:cNvPr>
          <p:cNvSpPr txBox="1"/>
          <p:nvPr/>
        </p:nvSpPr>
        <p:spPr>
          <a:xfrm>
            <a:off x="5618388" y="1373333"/>
            <a:ext cx="5934637" cy="486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平时考核环节（</a:t>
            </a: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40</a:t>
            </a: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分）</a:t>
            </a:r>
            <a:endParaRPr lang="en-US" altLang="zh-CN" sz="2400" b="1" dirty="0">
              <a:solidFill>
                <a:srgbClr val="FFFF00"/>
              </a:solidFill>
              <a:latin typeface="+mn-ea"/>
            </a:endParaRPr>
          </a:p>
          <a:p>
            <a:pPr marL="914400" lvl="1" indent="-457200">
              <a:lnSpc>
                <a:spcPts val="34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个人课堂发言，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914400" lvl="1" indent="-457200">
              <a:lnSpc>
                <a:spcPts val="34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小组活动表现，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914400" lvl="1" indent="-457200">
              <a:lnSpc>
                <a:spcPts val="34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作文练习，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914400" lvl="1" indent="-457200">
              <a:lnSpc>
                <a:spcPts val="3400"/>
              </a:lnSpc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课后作业（词汇），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914400" lvl="1" indent="-457200">
              <a:lnSpc>
                <a:spcPts val="3400"/>
              </a:lnSpc>
              <a:buAutoNum type="arabicPeriod"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Bonus for contribution </a:t>
            </a:r>
          </a:p>
          <a:p>
            <a:pPr marL="342900" indent="-342900">
              <a:lnSpc>
                <a:spcPts val="34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实践环节（</a:t>
            </a:r>
            <a:r>
              <a:rPr lang="en-US" altLang="zh-CN" sz="2400" b="1" dirty="0">
                <a:solidFill>
                  <a:srgbClr val="FFFF00"/>
                </a:solidFill>
                <a:latin typeface="+mn-ea"/>
              </a:rPr>
              <a:t>20</a:t>
            </a: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分）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914400" lvl="1" indent="-457200">
              <a:lnSpc>
                <a:spcPts val="34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阅读测验：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914400" lvl="1" indent="-457200">
              <a:lnSpc>
                <a:spcPts val="34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翻译测验：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分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ts val="34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期末考试</a:t>
            </a:r>
            <a:r>
              <a:rPr lang="zh-CN" altLang="en-US" sz="2400" b="1" dirty="0">
                <a:solidFill>
                  <a:srgbClr val="FFFF00"/>
                </a:solidFill>
                <a:latin typeface="+mn-ea"/>
                <a:sym typeface="Wingdings" panose="05000000000000000000" pitchFamily="2" charset="2"/>
              </a:rPr>
              <a:t>（</a:t>
            </a:r>
            <a:r>
              <a:rPr lang="en-US" altLang="zh-CN" sz="2400" b="1" dirty="0">
                <a:solidFill>
                  <a:srgbClr val="FFFF00"/>
                </a:solidFill>
                <a:latin typeface="+mn-ea"/>
                <a:sym typeface="Wingdings" panose="05000000000000000000" pitchFamily="2" charset="2"/>
              </a:rPr>
              <a:t>40</a:t>
            </a:r>
            <a:r>
              <a:rPr lang="zh-CN" altLang="en-US" sz="2400" b="1" dirty="0">
                <a:solidFill>
                  <a:srgbClr val="FFFF00"/>
                </a:solidFill>
                <a:latin typeface="+mn-ea"/>
                <a:sym typeface="Wingdings" panose="05000000000000000000" pitchFamily="2" charset="2"/>
              </a:rPr>
              <a:t>分）</a:t>
            </a:r>
            <a:endParaRPr lang="en-US" altLang="zh-CN" sz="2400" b="1" dirty="0">
              <a:solidFill>
                <a:srgbClr val="FFFF00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ts val="34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统一校本考试，包含听力。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817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4" name="组合 6373"/>
          <p:cNvGrpSpPr/>
          <p:nvPr/>
        </p:nvGrpSpPr>
        <p:grpSpPr>
          <a:xfrm rot="2693365">
            <a:off x="787953" y="466107"/>
            <a:ext cx="4749158" cy="5634396"/>
            <a:chOff x="5914185" y="450376"/>
            <a:chExt cx="4749158" cy="5634396"/>
          </a:xfrm>
        </p:grpSpPr>
        <p:pic>
          <p:nvPicPr>
            <p:cNvPr id="6373" name="图片 637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4185" y="450376"/>
              <a:ext cx="4603855" cy="3354006"/>
            </a:xfrm>
            <a:prstGeom prst="rect">
              <a:avLst/>
            </a:prstGeom>
          </p:spPr>
        </p:pic>
        <p:pic>
          <p:nvPicPr>
            <p:cNvPr id="806" name="图片 80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 flipV="1">
              <a:off x="6059488" y="2730766"/>
              <a:ext cx="4603855" cy="3354006"/>
            </a:xfrm>
            <a:prstGeom prst="rect">
              <a:avLst/>
            </a:prstGeom>
          </p:spPr>
        </p:pic>
      </p:grpSp>
      <p:sp>
        <p:nvSpPr>
          <p:cNvPr id="2" name="菱形 1"/>
          <p:cNvSpPr/>
          <p:nvPr/>
        </p:nvSpPr>
        <p:spPr>
          <a:xfrm>
            <a:off x="1336703" y="1553195"/>
            <a:ext cx="3651661" cy="3699134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12F36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5881" y="2282713"/>
            <a:ext cx="3820890" cy="165641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solidFill>
                  <a:srgbClr val="233549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Course Orientation</a:t>
            </a:r>
            <a:endParaRPr lang="zh-CN" altLang="en-US" sz="3600" dirty="0">
              <a:solidFill>
                <a:srgbClr val="233549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5AFB2D4-65D5-4070-B8CD-7911F5A1613E}"/>
              </a:ext>
            </a:extLst>
          </p:cNvPr>
          <p:cNvGrpSpPr/>
          <p:nvPr/>
        </p:nvGrpSpPr>
        <p:grpSpPr>
          <a:xfrm>
            <a:off x="6139504" y="707244"/>
            <a:ext cx="5519045" cy="1244913"/>
            <a:chOff x="6425840" y="935060"/>
            <a:chExt cx="4168131" cy="1244913"/>
          </a:xfrm>
        </p:grpSpPr>
        <p:sp>
          <p:nvSpPr>
            <p:cNvPr id="808" name="PA_库_矩形 10"/>
            <p:cNvSpPr/>
            <p:nvPr>
              <p:custDataLst>
                <p:tags r:id="rId9"/>
              </p:custDataLst>
            </p:nvPr>
          </p:nvSpPr>
          <p:spPr>
            <a:xfrm>
              <a:off x="6872575" y="1266473"/>
              <a:ext cx="3721396" cy="552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212F36"/>
                  </a:solidFill>
                  <a:latin typeface="李旭科书法 v1.4" panose="02000603000000000000" pitchFamily="2" charset="-122"/>
                  <a:ea typeface="李旭科书法 v1.4" panose="02000603000000000000" pitchFamily="2" charset="-122"/>
                </a:rPr>
                <a:t>I.	Introduction</a:t>
              </a:r>
              <a:endParaRPr lang="zh-CN" altLang="en-US" sz="2400" dirty="0">
                <a:solidFill>
                  <a:srgbClr val="212F36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endParaRPr>
            </a:p>
          </p:txBody>
        </p:sp>
        <p:pic>
          <p:nvPicPr>
            <p:cNvPr id="809" name="PA_库_图片 1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840" y="935060"/>
              <a:ext cx="834599" cy="1244913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560E3D-3AB1-4C67-92AC-110F4E836F02}"/>
              </a:ext>
            </a:extLst>
          </p:cNvPr>
          <p:cNvGrpSpPr/>
          <p:nvPr/>
        </p:nvGrpSpPr>
        <p:grpSpPr>
          <a:xfrm>
            <a:off x="6101384" y="1706229"/>
            <a:ext cx="5519045" cy="1244913"/>
            <a:chOff x="6425840" y="2193246"/>
            <a:chExt cx="4168131" cy="1244913"/>
          </a:xfrm>
        </p:grpSpPr>
        <p:sp>
          <p:nvSpPr>
            <p:cNvPr id="810" name="PA_库_矩形 14"/>
            <p:cNvSpPr/>
            <p:nvPr>
              <p:custDataLst>
                <p:tags r:id="rId7"/>
              </p:custDataLst>
            </p:nvPr>
          </p:nvSpPr>
          <p:spPr>
            <a:xfrm>
              <a:off x="6872575" y="2524659"/>
              <a:ext cx="3721396" cy="552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212F36"/>
                  </a:solidFill>
                  <a:latin typeface="李旭科书法 v1.4" panose="02000603000000000000" pitchFamily="2" charset="-122"/>
                  <a:ea typeface="李旭科书法 v1.4" panose="02000603000000000000" pitchFamily="2" charset="-122"/>
                </a:rPr>
                <a:t>II.	Contents</a:t>
              </a:r>
              <a:endParaRPr lang="zh-CN" altLang="en-US" sz="2400" dirty="0">
                <a:solidFill>
                  <a:srgbClr val="212F36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endParaRPr>
            </a:p>
          </p:txBody>
        </p:sp>
        <p:pic>
          <p:nvPicPr>
            <p:cNvPr id="811" name="PA_库_图片 1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840" y="2193246"/>
              <a:ext cx="834599" cy="1244913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EC96FD-D488-4835-B328-CB95F53CC38C}"/>
              </a:ext>
            </a:extLst>
          </p:cNvPr>
          <p:cNvGrpSpPr/>
          <p:nvPr/>
        </p:nvGrpSpPr>
        <p:grpSpPr>
          <a:xfrm>
            <a:off x="6063355" y="2718186"/>
            <a:ext cx="5519045" cy="1244913"/>
            <a:chOff x="6428810" y="3451432"/>
            <a:chExt cx="4168131" cy="1244913"/>
          </a:xfrm>
        </p:grpSpPr>
        <p:sp>
          <p:nvSpPr>
            <p:cNvPr id="812" name="PA_库_矩形 16"/>
            <p:cNvSpPr/>
            <p:nvPr>
              <p:custDataLst>
                <p:tags r:id="rId5"/>
              </p:custDataLst>
            </p:nvPr>
          </p:nvSpPr>
          <p:spPr>
            <a:xfrm>
              <a:off x="6875545" y="3782845"/>
              <a:ext cx="3721396" cy="552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212F36"/>
                  </a:solidFill>
                  <a:latin typeface="李旭科书法 v1.4" panose="02000603000000000000" pitchFamily="2" charset="-122"/>
                  <a:ea typeface="李旭科书法 v1.4" panose="02000603000000000000" pitchFamily="2" charset="-122"/>
                </a:rPr>
                <a:t>III.	Teaching Methods</a:t>
              </a:r>
              <a:endParaRPr lang="zh-CN" altLang="en-US" sz="2400" dirty="0">
                <a:solidFill>
                  <a:srgbClr val="212F36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endParaRPr>
            </a:p>
          </p:txBody>
        </p:sp>
        <p:pic>
          <p:nvPicPr>
            <p:cNvPr id="813" name="PA_库_图片 1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810" y="3451432"/>
              <a:ext cx="834599" cy="1244913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0F261C-9A51-4E04-8D04-3DB2CB319BE9}"/>
              </a:ext>
            </a:extLst>
          </p:cNvPr>
          <p:cNvGrpSpPr/>
          <p:nvPr/>
        </p:nvGrpSpPr>
        <p:grpSpPr>
          <a:xfrm>
            <a:off x="6044295" y="3700951"/>
            <a:ext cx="5569520" cy="1244913"/>
            <a:chOff x="6440245" y="4793775"/>
            <a:chExt cx="4206251" cy="1244913"/>
          </a:xfrm>
        </p:grpSpPr>
        <p:sp>
          <p:nvSpPr>
            <p:cNvPr id="13" name="PA_库_矩形 16">
              <a:extLst>
                <a:ext uri="{FF2B5EF4-FFF2-40B4-BE49-F238E27FC236}">
                  <a16:creationId xmlns:a16="http://schemas.microsoft.com/office/drawing/2014/main" id="{3F4C9281-ECB7-4292-973F-0A36AFB587E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925100" y="5125188"/>
              <a:ext cx="3721396" cy="552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212F36"/>
                  </a:solidFill>
                  <a:latin typeface="李旭科书法 v1.4" panose="02000603000000000000" pitchFamily="2" charset="-122"/>
                  <a:ea typeface="李旭科书法 v1.4" panose="02000603000000000000" pitchFamily="2" charset="-122"/>
                </a:rPr>
                <a:t>IV.	Teaching Plan</a:t>
              </a:r>
              <a:endParaRPr lang="zh-CN" altLang="en-US" sz="2400" dirty="0">
                <a:solidFill>
                  <a:srgbClr val="212F36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endParaRPr>
            </a:p>
          </p:txBody>
        </p:sp>
        <p:pic>
          <p:nvPicPr>
            <p:cNvPr id="14" name="PA_库_图片 17">
              <a:extLst>
                <a:ext uri="{FF2B5EF4-FFF2-40B4-BE49-F238E27FC236}">
                  <a16:creationId xmlns:a16="http://schemas.microsoft.com/office/drawing/2014/main" id="{CC755D48-468E-47EE-BA8D-95FD133C2E0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245" y="4793775"/>
              <a:ext cx="834599" cy="1244913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30A4D1B-15A4-4F64-81E5-E61DDACEE553}"/>
              </a:ext>
            </a:extLst>
          </p:cNvPr>
          <p:cNvGrpSpPr/>
          <p:nvPr/>
        </p:nvGrpSpPr>
        <p:grpSpPr>
          <a:xfrm>
            <a:off x="6025235" y="4678277"/>
            <a:ext cx="5569520" cy="1244913"/>
            <a:chOff x="6440245" y="4793775"/>
            <a:chExt cx="4206251" cy="1244913"/>
          </a:xfrm>
        </p:grpSpPr>
        <p:sp>
          <p:nvSpPr>
            <p:cNvPr id="20" name="PA_库_矩形 16">
              <a:extLst>
                <a:ext uri="{FF2B5EF4-FFF2-40B4-BE49-F238E27FC236}">
                  <a16:creationId xmlns:a16="http://schemas.microsoft.com/office/drawing/2014/main" id="{F230B9AA-1256-4306-A03E-C29F92927F1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925100" y="5125188"/>
              <a:ext cx="3721396" cy="552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212F36"/>
                  </a:solidFill>
                  <a:latin typeface="李旭科书法 v1.4" panose="02000603000000000000" pitchFamily="2" charset="-122"/>
                  <a:ea typeface="李旭科书法 v1.4" panose="02000603000000000000" pitchFamily="2" charset="-122"/>
                </a:rPr>
                <a:t>V.	Course Evaluation</a:t>
              </a:r>
              <a:endParaRPr lang="zh-CN" altLang="en-US" sz="2400" dirty="0">
                <a:solidFill>
                  <a:srgbClr val="212F36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endParaRPr>
            </a:p>
          </p:txBody>
        </p:sp>
        <p:pic>
          <p:nvPicPr>
            <p:cNvPr id="21" name="PA_库_图片 17">
              <a:extLst>
                <a:ext uri="{FF2B5EF4-FFF2-40B4-BE49-F238E27FC236}">
                  <a16:creationId xmlns:a16="http://schemas.microsoft.com/office/drawing/2014/main" id="{DD5A8550-B144-47CE-92DF-4C2D46B6AB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245" y="4793775"/>
              <a:ext cx="834599" cy="1244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0722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" y="3610896"/>
            <a:ext cx="5291822" cy="3184133"/>
          </a:xfrm>
          <a:prstGeom prst="rect">
            <a:avLst/>
          </a:prstGeom>
        </p:spPr>
      </p:pic>
      <p:pic>
        <p:nvPicPr>
          <p:cNvPr id="802" name="图片 8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07011" y="3737314"/>
            <a:ext cx="5164724" cy="3077658"/>
          </a:xfrm>
          <a:prstGeom prst="rect">
            <a:avLst/>
          </a:prstGeom>
        </p:spPr>
      </p:pic>
      <p:pic>
        <p:nvPicPr>
          <p:cNvPr id="803" name="图片 8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390201" y="408669"/>
            <a:ext cx="3592428" cy="2812026"/>
          </a:xfrm>
          <a:prstGeom prst="rect">
            <a:avLst/>
          </a:prstGeom>
        </p:spPr>
      </p:pic>
      <p:pic>
        <p:nvPicPr>
          <p:cNvPr id="804" name="图片 8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655499" y="497976"/>
            <a:ext cx="3832514" cy="2999957"/>
          </a:xfrm>
          <a:prstGeom prst="rect">
            <a:avLst/>
          </a:prstGeom>
        </p:spPr>
      </p:pic>
      <p:sp>
        <p:nvSpPr>
          <p:cNvPr id="2274" name="PA_库_文本框 2273"/>
          <p:cNvSpPr txBox="1"/>
          <p:nvPr>
            <p:custDataLst>
              <p:tags r:id="rId1"/>
            </p:custDataLst>
          </p:nvPr>
        </p:nvSpPr>
        <p:spPr>
          <a:xfrm>
            <a:off x="2381417" y="2216179"/>
            <a:ext cx="7318734" cy="1830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gradFill>
                  <a:gsLst>
                    <a:gs pos="0">
                      <a:srgbClr val="FEF5D8"/>
                    </a:gs>
                    <a:gs pos="100000">
                      <a:srgbClr val="FFF8D8"/>
                    </a:gs>
                  </a:gsLst>
                  <a:lin ang="5400000" scaled="1"/>
                </a:gra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Are you an efficient reader?</a:t>
            </a:r>
          </a:p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bg2"/>
                </a:solidFill>
                <a:latin typeface="Calibri" panose="020F0502020204030204" pitchFamily="34" charset="0"/>
                <a:ea typeface="李旭科书法 v1.4" panose="02000603000000000000" pitchFamily="2" charset="-122"/>
                <a:cs typeface="Calibri" panose="020F0502020204030204" pitchFamily="34" charset="0"/>
                <a:hlinkClick r:id="rId5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go to Unit 1…</a:t>
            </a:r>
            <a:endParaRPr lang="zh-CN" altLang="en-US" sz="4000" b="1" i="1" dirty="0">
              <a:solidFill>
                <a:schemeClr val="bg2"/>
              </a:solidFill>
              <a:latin typeface="Calibri" panose="020F0502020204030204" pitchFamily="34" charset="0"/>
              <a:ea typeface="李旭科书法 v1.4" panose="02000603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808" name="图片 8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2096897" y="-1178"/>
            <a:ext cx="3333596" cy="2609421"/>
          </a:xfrm>
          <a:prstGeom prst="rect">
            <a:avLst/>
          </a:prstGeom>
        </p:spPr>
      </p:pic>
      <p:pic>
        <p:nvPicPr>
          <p:cNvPr id="809" name="图片 8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6651074" y="81697"/>
            <a:ext cx="3121742" cy="24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4" grpId="0" autoUpdateAnimBg="0"/>
      <p:bldP spid="2274" grpId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53085" y="366892"/>
            <a:ext cx="4686914" cy="744154"/>
            <a:chOff x="4563031" y="163772"/>
            <a:chExt cx="4226609" cy="869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6705601" y="290239"/>
            <a:ext cx="422353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I.	Introduction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19093" y="1460445"/>
            <a:ext cx="8257741" cy="466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zh-CN" sz="2200" b="1" dirty="0">
                <a:solidFill>
                  <a:schemeClr val="bg1"/>
                </a:solidFill>
                <a:latin typeface="+mn-ea"/>
              </a:rPr>
              <a:t>课程名称：</a:t>
            </a: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考研学业英语</a:t>
            </a:r>
          </a:p>
          <a:p>
            <a:pPr>
              <a:lnSpc>
                <a:spcPts val="3600"/>
              </a:lnSpc>
            </a:pPr>
            <a:r>
              <a:rPr lang="en-US" altLang="zh-CN" sz="2200" b="1" dirty="0">
                <a:solidFill>
                  <a:srgbClr val="FFFF00"/>
                </a:solidFill>
                <a:latin typeface="+mn-ea"/>
              </a:rPr>
              <a:t>A Preliminary Course for Postgraduate Academic English </a:t>
            </a:r>
            <a:endParaRPr lang="zh-CN" altLang="zh-CN" sz="2200" b="1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ts val="3600"/>
              </a:lnSpc>
            </a:pPr>
            <a:r>
              <a:rPr lang="zh-CN" altLang="zh-CN" sz="2200" b="1" dirty="0">
                <a:solidFill>
                  <a:schemeClr val="bg1"/>
                </a:solidFill>
                <a:latin typeface="+mn-ea"/>
              </a:rPr>
              <a:t>课程简介</a:t>
            </a:r>
            <a:r>
              <a:rPr lang="en-US" altLang="zh-CN" sz="2200" b="1" dirty="0">
                <a:solidFill>
                  <a:schemeClr val="bg1"/>
                </a:solidFill>
                <a:latin typeface="+mn-ea"/>
              </a:rPr>
              <a:t>:</a:t>
            </a:r>
            <a:endParaRPr lang="zh-CN" altLang="zh-CN" sz="2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ts val="3600"/>
              </a:lnSpc>
            </a:pP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本课程专门针对考研学生的特点和需求量身打造，通过该课程的学习，学生不但能</a:t>
            </a:r>
            <a:r>
              <a:rPr lang="zh-CN" altLang="zh-CN" sz="2200" dirty="0">
                <a:solidFill>
                  <a:srgbClr val="FFFF00"/>
                </a:solidFill>
                <a:latin typeface="+mn-ea"/>
              </a:rPr>
              <a:t>具有较强的阅读能力</a:t>
            </a: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zh-CN" sz="2200" dirty="0">
                <a:solidFill>
                  <a:srgbClr val="FFFF00"/>
                </a:solidFill>
                <a:latin typeface="+mn-ea"/>
              </a:rPr>
              <a:t>书面表达能力</a:t>
            </a: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zh-CN" altLang="zh-CN" sz="2200" dirty="0">
                <a:solidFill>
                  <a:srgbClr val="FFFF00"/>
                </a:solidFill>
                <a:latin typeface="+mn-ea"/>
              </a:rPr>
              <a:t>翻译能力</a:t>
            </a: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，打下扎实的</a:t>
            </a:r>
            <a:r>
              <a:rPr lang="zh-CN" altLang="zh-CN" sz="2200" dirty="0">
                <a:solidFill>
                  <a:srgbClr val="FFFF00"/>
                </a:solidFill>
                <a:latin typeface="+mn-ea"/>
              </a:rPr>
              <a:t>语言基础</a:t>
            </a: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，掌握良好的</a:t>
            </a:r>
            <a:r>
              <a:rPr lang="zh-CN" altLang="zh-CN" sz="2200" dirty="0">
                <a:solidFill>
                  <a:srgbClr val="FFFF00"/>
                </a:solidFill>
                <a:latin typeface="+mn-ea"/>
              </a:rPr>
              <a:t>语言学习方法</a:t>
            </a: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，增强</a:t>
            </a:r>
            <a:r>
              <a:rPr lang="zh-CN" altLang="zh-CN" sz="2200" dirty="0">
                <a:solidFill>
                  <a:srgbClr val="FFFF00"/>
                </a:solidFill>
                <a:latin typeface="+mn-ea"/>
              </a:rPr>
              <a:t>语言运用能力</a:t>
            </a: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zh-CN" altLang="zh-CN" sz="2200" dirty="0">
                <a:solidFill>
                  <a:srgbClr val="FFFF00"/>
                </a:solidFill>
                <a:latin typeface="+mn-ea"/>
              </a:rPr>
              <a:t>自主学习能力</a:t>
            </a: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，用英语有效地进行</a:t>
            </a:r>
            <a:r>
              <a:rPr lang="zh-CN" altLang="zh-CN" sz="2200" dirty="0">
                <a:solidFill>
                  <a:srgbClr val="FFFF00"/>
                </a:solidFill>
                <a:latin typeface="+mn-ea"/>
              </a:rPr>
              <a:t>书面信息交流</a:t>
            </a:r>
            <a:r>
              <a:rPr lang="zh-CN" altLang="zh-CN" sz="2200" dirty="0">
                <a:solidFill>
                  <a:schemeClr val="bg1"/>
                </a:solidFill>
                <a:latin typeface="+mn-ea"/>
              </a:rPr>
              <a:t>，而且通过全面学习和研究考研英语历年真题考查的知识点、试题解析、选项解析、考生常见错误与防范、重点词汇和长难句分析，从而在考研英语中取得理想的成绩。</a:t>
            </a:r>
            <a:endParaRPr lang="en-US" altLang="zh-CN" sz="2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66134" y="790077"/>
            <a:ext cx="6858000" cy="53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2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53085" y="366892"/>
            <a:ext cx="4686914" cy="744154"/>
            <a:chOff x="4563031" y="163772"/>
            <a:chExt cx="4226609" cy="869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6705601" y="290239"/>
            <a:ext cx="422353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I.	Introduction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58423" y="1392430"/>
            <a:ext cx="8257741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b="1" u="sng" dirty="0">
                <a:solidFill>
                  <a:schemeClr val="bg1"/>
                </a:solidFill>
                <a:latin typeface="+mn-ea"/>
                <a:sym typeface="+mn-ea"/>
              </a:rPr>
              <a:t>2019</a:t>
            </a:r>
            <a:r>
              <a:rPr lang="zh-CN" altLang="en-US" sz="2400" b="1" u="sng" dirty="0">
                <a:solidFill>
                  <a:schemeClr val="bg1"/>
                </a:solidFill>
                <a:latin typeface="+mn-ea"/>
                <a:sym typeface="+mn-ea"/>
              </a:rPr>
              <a:t>年考研报名人数？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66134" y="790077"/>
            <a:ext cx="6858000" cy="5368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D3DCA0-AF69-40EA-BF2B-5EE4D3E28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423" y="2161082"/>
            <a:ext cx="7809896" cy="306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741115" y="813726"/>
            <a:ext cx="6858000" cy="53682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2FECF5FB-77F9-45BB-9B48-F431A0411513}"/>
              </a:ext>
            </a:extLst>
          </p:cNvPr>
          <p:cNvGrpSpPr/>
          <p:nvPr/>
        </p:nvGrpSpPr>
        <p:grpSpPr>
          <a:xfrm>
            <a:off x="180419" y="2182761"/>
            <a:ext cx="2268641" cy="3115117"/>
            <a:chOff x="2600512" y="1650269"/>
            <a:chExt cx="3865225" cy="4090512"/>
          </a:xfrm>
        </p:grpSpPr>
        <p:pic>
          <p:nvPicPr>
            <p:cNvPr id="24" name="PA_库_图片 37">
              <a:extLst>
                <a:ext uri="{FF2B5EF4-FFF2-40B4-BE49-F238E27FC236}">
                  <a16:creationId xmlns:a16="http://schemas.microsoft.com/office/drawing/2014/main" id="{492486AF-4A8D-4F51-A50E-2FAC469999C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512" y="1650269"/>
              <a:ext cx="3865225" cy="409051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7F45713-090E-4222-B3D8-8593311E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52696" y="1986968"/>
              <a:ext cx="2875449" cy="3417116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3C57F8-9B35-474A-9668-3304673225C8}"/>
              </a:ext>
            </a:extLst>
          </p:cNvPr>
          <p:cNvGrpSpPr/>
          <p:nvPr/>
        </p:nvGrpSpPr>
        <p:grpSpPr>
          <a:xfrm>
            <a:off x="2551237" y="2182761"/>
            <a:ext cx="2268640" cy="3115107"/>
            <a:chOff x="7189768" y="1650269"/>
            <a:chExt cx="3865225" cy="4090512"/>
          </a:xfrm>
        </p:grpSpPr>
        <p:pic>
          <p:nvPicPr>
            <p:cNvPr id="14" name="PA_库_图片 37">
              <a:extLst>
                <a:ext uri="{FF2B5EF4-FFF2-40B4-BE49-F238E27FC236}">
                  <a16:creationId xmlns:a16="http://schemas.microsoft.com/office/drawing/2014/main" id="{054C6647-85B7-434F-BA92-F3B04584C13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768" y="1650269"/>
              <a:ext cx="3865225" cy="409051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12FBEB5-4FDB-48B7-8B87-47FC13AE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39404" y="1986967"/>
              <a:ext cx="2973416" cy="3427103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52ED61-30CA-4DEA-9660-6EE2C9052220}"/>
              </a:ext>
            </a:extLst>
          </p:cNvPr>
          <p:cNvGrpSpPr/>
          <p:nvPr/>
        </p:nvGrpSpPr>
        <p:grpSpPr>
          <a:xfrm>
            <a:off x="4965837" y="2182761"/>
            <a:ext cx="2268640" cy="3115107"/>
            <a:chOff x="9268368" y="2219553"/>
            <a:chExt cx="2470264" cy="3120504"/>
          </a:xfrm>
        </p:grpSpPr>
        <p:pic>
          <p:nvPicPr>
            <p:cNvPr id="20" name="PA_库_图片 37">
              <a:extLst>
                <a:ext uri="{FF2B5EF4-FFF2-40B4-BE49-F238E27FC236}">
                  <a16:creationId xmlns:a16="http://schemas.microsoft.com/office/drawing/2014/main" id="{56871BCF-158D-4709-8274-F385F243126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368" y="2219553"/>
              <a:ext cx="2470264" cy="312050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6E1F8DE-4011-4EDF-ADF1-E97A480E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21413" y="2346414"/>
              <a:ext cx="2113768" cy="2857981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3BBA37-8ABF-4868-A370-5888B96021B9}"/>
              </a:ext>
            </a:extLst>
          </p:cNvPr>
          <p:cNvGrpSpPr/>
          <p:nvPr/>
        </p:nvGrpSpPr>
        <p:grpSpPr>
          <a:xfrm>
            <a:off x="7400101" y="2186564"/>
            <a:ext cx="2433880" cy="3115107"/>
            <a:chOff x="9198794" y="2206869"/>
            <a:chExt cx="2470264" cy="3120504"/>
          </a:xfrm>
        </p:grpSpPr>
        <p:pic>
          <p:nvPicPr>
            <p:cNvPr id="22" name="PA_库_图片 37">
              <a:extLst>
                <a:ext uri="{FF2B5EF4-FFF2-40B4-BE49-F238E27FC236}">
                  <a16:creationId xmlns:a16="http://schemas.microsoft.com/office/drawing/2014/main" id="{20AB1DD1-2EFC-42DC-8D8C-ABBBD4ADC20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794" y="2206869"/>
              <a:ext cx="2470264" cy="3120504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DBB80CF-198F-4F95-B72B-AFCB08F7D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49383" y="2212107"/>
              <a:ext cx="1950799" cy="2979607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351EB67-3B44-4C8B-8BC6-C3CBC897E35C}"/>
              </a:ext>
            </a:extLst>
          </p:cNvPr>
          <p:cNvGrpSpPr/>
          <p:nvPr/>
        </p:nvGrpSpPr>
        <p:grpSpPr>
          <a:xfrm>
            <a:off x="9960277" y="2189266"/>
            <a:ext cx="2182566" cy="3115107"/>
            <a:chOff x="6314660" y="2206860"/>
            <a:chExt cx="2470264" cy="3120513"/>
          </a:xfrm>
        </p:grpSpPr>
        <p:pic>
          <p:nvPicPr>
            <p:cNvPr id="30" name="PA_库_图片 37">
              <a:extLst>
                <a:ext uri="{FF2B5EF4-FFF2-40B4-BE49-F238E27FC236}">
                  <a16:creationId xmlns:a16="http://schemas.microsoft.com/office/drawing/2014/main" id="{84134C82-EB95-40C1-82BE-F090913DAA9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660" y="2206860"/>
              <a:ext cx="2470264" cy="3120513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05B41C96-D969-4DDA-88A1-E0636B5B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91317" y="2385392"/>
              <a:ext cx="2011386" cy="2792896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ABC49A-1404-429D-AE65-43B6A15B0DE8}"/>
              </a:ext>
            </a:extLst>
          </p:cNvPr>
          <p:cNvGrpSpPr/>
          <p:nvPr/>
        </p:nvGrpSpPr>
        <p:grpSpPr>
          <a:xfrm>
            <a:off x="6010506" y="366891"/>
            <a:ext cx="5618701" cy="773651"/>
            <a:chOff x="4563031" y="163772"/>
            <a:chExt cx="4226609" cy="86974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38265B8-FBB3-4F06-B2D7-3DA2E377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E801F29-3DBD-47E9-8A26-703DED6E1AF7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141C8B6-7A31-49D1-AEFC-8CDB2292FCCC}"/>
              </a:ext>
            </a:extLst>
          </p:cNvPr>
          <p:cNvSpPr txBox="1"/>
          <p:nvPr/>
        </p:nvSpPr>
        <p:spPr>
          <a:xfrm>
            <a:off x="6096000" y="345994"/>
            <a:ext cx="483313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Recommended Books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4" name="图形 2" descr="指向右边的反手食指">
            <a:extLst>
              <a:ext uri="{FF2B5EF4-FFF2-40B4-BE49-F238E27FC236}">
                <a16:creationId xmlns:a16="http://schemas.microsoft.com/office/drawing/2014/main" id="{CC1CA9C0-71FE-434C-8C92-5713977F0D05}"/>
              </a:ext>
            </a:extLst>
          </p:cNvPr>
          <p:cNvSpPr/>
          <p:nvPr/>
        </p:nvSpPr>
        <p:spPr>
          <a:xfrm>
            <a:off x="10829107" y="5883700"/>
            <a:ext cx="800100" cy="533400"/>
          </a:xfrm>
          <a:custGeom>
            <a:avLst/>
            <a:gdLst>
              <a:gd name="connsiteX0" fmla="*/ 752475 w 800100"/>
              <a:gd name="connsiteY0" fmla="*/ 133545 h 533400"/>
              <a:gd name="connsiteX1" fmla="*/ 280988 w 800100"/>
              <a:gd name="connsiteY1" fmla="*/ 133545 h 533400"/>
              <a:gd name="connsiteX2" fmla="*/ 457200 w 800100"/>
              <a:gd name="connsiteY2" fmla="*/ 94492 h 533400"/>
              <a:gd name="connsiteX3" fmla="*/ 493395 w 800100"/>
              <a:gd name="connsiteY3" fmla="*/ 37342 h 533400"/>
              <a:gd name="connsiteX4" fmla="*/ 436245 w 800100"/>
              <a:gd name="connsiteY4" fmla="*/ 1147 h 533400"/>
              <a:gd name="connsiteX5" fmla="*/ 179070 w 800100"/>
              <a:gd name="connsiteY5" fmla="*/ 58297 h 533400"/>
              <a:gd name="connsiteX6" fmla="*/ 152400 w 800100"/>
              <a:gd name="connsiteY6" fmla="*/ 76395 h 533400"/>
              <a:gd name="connsiteX7" fmla="*/ 71438 w 800100"/>
              <a:gd name="connsiteY7" fmla="*/ 181170 h 533400"/>
              <a:gd name="connsiteX8" fmla="*/ 0 w 800100"/>
              <a:gd name="connsiteY8" fmla="*/ 181170 h 533400"/>
              <a:gd name="connsiteX9" fmla="*/ 0 w 800100"/>
              <a:gd name="connsiteY9" fmla="*/ 457395 h 533400"/>
              <a:gd name="connsiteX10" fmla="*/ 47625 w 800100"/>
              <a:gd name="connsiteY10" fmla="*/ 457395 h 533400"/>
              <a:gd name="connsiteX11" fmla="*/ 247650 w 800100"/>
              <a:gd name="connsiteY11" fmla="*/ 533595 h 533400"/>
              <a:gd name="connsiteX12" fmla="*/ 419100 w 800100"/>
              <a:gd name="connsiteY12" fmla="*/ 533595 h 533400"/>
              <a:gd name="connsiteX13" fmla="*/ 476250 w 800100"/>
              <a:gd name="connsiteY13" fmla="*/ 476445 h 533400"/>
              <a:gd name="connsiteX14" fmla="*/ 461010 w 800100"/>
              <a:gd name="connsiteY14" fmla="*/ 438345 h 533400"/>
              <a:gd name="connsiteX15" fmla="*/ 466725 w 800100"/>
              <a:gd name="connsiteY15" fmla="*/ 438345 h 533400"/>
              <a:gd name="connsiteX16" fmla="*/ 523875 w 800100"/>
              <a:gd name="connsiteY16" fmla="*/ 381195 h 533400"/>
              <a:gd name="connsiteX17" fmla="*/ 507683 w 800100"/>
              <a:gd name="connsiteY17" fmla="*/ 341190 h 533400"/>
              <a:gd name="connsiteX18" fmla="*/ 552450 w 800100"/>
              <a:gd name="connsiteY18" fmla="*/ 285945 h 533400"/>
              <a:gd name="connsiteX19" fmla="*/ 495300 w 800100"/>
              <a:gd name="connsiteY19" fmla="*/ 228795 h 533400"/>
              <a:gd name="connsiteX20" fmla="*/ 752475 w 800100"/>
              <a:gd name="connsiteY20" fmla="*/ 228795 h 533400"/>
              <a:gd name="connsiteX21" fmla="*/ 800100 w 800100"/>
              <a:gd name="connsiteY21" fmla="*/ 181170 h 533400"/>
              <a:gd name="connsiteX22" fmla="*/ 752475 w 800100"/>
              <a:gd name="connsiteY22" fmla="*/ 13354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0100" h="533400">
                <a:moveTo>
                  <a:pt x="752475" y="133545"/>
                </a:moveTo>
                <a:lnTo>
                  <a:pt x="280988" y="133545"/>
                </a:lnTo>
                <a:lnTo>
                  <a:pt x="457200" y="94492"/>
                </a:lnTo>
                <a:cubicBezTo>
                  <a:pt x="482918" y="88777"/>
                  <a:pt x="499110" y="63060"/>
                  <a:pt x="493395" y="37342"/>
                </a:cubicBezTo>
                <a:cubicBezTo>
                  <a:pt x="487680" y="11625"/>
                  <a:pt x="461963" y="-4568"/>
                  <a:pt x="436245" y="1147"/>
                </a:cubicBezTo>
                <a:lnTo>
                  <a:pt x="179070" y="58297"/>
                </a:lnTo>
                <a:cubicBezTo>
                  <a:pt x="169545" y="61155"/>
                  <a:pt x="160020" y="66870"/>
                  <a:pt x="152400" y="76395"/>
                </a:cubicBezTo>
                <a:lnTo>
                  <a:pt x="71438" y="181170"/>
                </a:lnTo>
                <a:lnTo>
                  <a:pt x="0" y="181170"/>
                </a:lnTo>
                <a:lnTo>
                  <a:pt x="0" y="457395"/>
                </a:lnTo>
                <a:lnTo>
                  <a:pt x="47625" y="457395"/>
                </a:lnTo>
                <a:cubicBezTo>
                  <a:pt x="115253" y="457395"/>
                  <a:pt x="120015" y="533595"/>
                  <a:pt x="247650" y="533595"/>
                </a:cubicBezTo>
                <a:cubicBezTo>
                  <a:pt x="278130" y="533595"/>
                  <a:pt x="379095" y="533595"/>
                  <a:pt x="419100" y="533595"/>
                </a:cubicBezTo>
                <a:cubicBezTo>
                  <a:pt x="450533" y="533595"/>
                  <a:pt x="476250" y="507877"/>
                  <a:pt x="476250" y="476445"/>
                </a:cubicBezTo>
                <a:cubicBezTo>
                  <a:pt x="476250" y="461205"/>
                  <a:pt x="470535" y="447870"/>
                  <a:pt x="461010" y="438345"/>
                </a:cubicBezTo>
                <a:cubicBezTo>
                  <a:pt x="462915" y="438345"/>
                  <a:pt x="464820" y="438345"/>
                  <a:pt x="466725" y="438345"/>
                </a:cubicBezTo>
                <a:cubicBezTo>
                  <a:pt x="498158" y="438345"/>
                  <a:pt x="523875" y="412627"/>
                  <a:pt x="523875" y="381195"/>
                </a:cubicBezTo>
                <a:cubicBezTo>
                  <a:pt x="523875" y="365955"/>
                  <a:pt x="518160" y="351667"/>
                  <a:pt x="507683" y="341190"/>
                </a:cubicBezTo>
                <a:cubicBezTo>
                  <a:pt x="533400" y="335475"/>
                  <a:pt x="552450" y="312615"/>
                  <a:pt x="552450" y="285945"/>
                </a:cubicBezTo>
                <a:cubicBezTo>
                  <a:pt x="552450" y="254512"/>
                  <a:pt x="526733" y="228795"/>
                  <a:pt x="495300" y="228795"/>
                </a:cubicBezTo>
                <a:lnTo>
                  <a:pt x="752475" y="228795"/>
                </a:lnTo>
                <a:cubicBezTo>
                  <a:pt x="779145" y="228795"/>
                  <a:pt x="800100" y="207840"/>
                  <a:pt x="800100" y="181170"/>
                </a:cubicBezTo>
                <a:cubicBezTo>
                  <a:pt x="800100" y="154500"/>
                  <a:pt x="779145" y="133545"/>
                  <a:pt x="752475" y="133545"/>
                </a:cubicBezTo>
                <a:close/>
              </a:path>
            </a:pathLst>
          </a:custGeom>
          <a:gradFill>
            <a:gsLst>
              <a:gs pos="12000">
                <a:srgbClr val="FAD5D4"/>
              </a:gs>
              <a:gs pos="100000">
                <a:srgbClr val="FFF8D8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011" r="79651" b="-1"/>
          <a:stretch/>
        </p:blipFill>
        <p:spPr>
          <a:xfrm rot="5400000">
            <a:off x="2607770" y="-2535159"/>
            <a:ext cx="1395521" cy="6603492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ABC49A-1404-429D-AE65-43B6A15B0DE8}"/>
              </a:ext>
            </a:extLst>
          </p:cNvPr>
          <p:cNvGrpSpPr/>
          <p:nvPr/>
        </p:nvGrpSpPr>
        <p:grpSpPr>
          <a:xfrm>
            <a:off x="6010506" y="366891"/>
            <a:ext cx="5618701" cy="1196438"/>
            <a:chOff x="4563031" y="163772"/>
            <a:chExt cx="4226609" cy="86974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38265B8-FBB3-4F06-B2D7-3DA2E377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E801F29-3DBD-47E9-8A26-703DED6E1AF7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141C8B6-7A31-49D1-AEFC-8CDB2292FCCC}"/>
              </a:ext>
            </a:extLst>
          </p:cNvPr>
          <p:cNvSpPr txBox="1"/>
          <p:nvPr/>
        </p:nvSpPr>
        <p:spPr>
          <a:xfrm>
            <a:off x="5801032" y="345994"/>
            <a:ext cx="5128103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Recommended Foreign Journals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pic>
        <p:nvPicPr>
          <p:cNvPr id="3" name="图片 2" descr="图片包含 屏幕截图&#10;&#10;自动生成的说明">
            <a:extLst>
              <a:ext uri="{FF2B5EF4-FFF2-40B4-BE49-F238E27FC236}">
                <a16:creationId xmlns:a16="http://schemas.microsoft.com/office/drawing/2014/main" id="{F3C8D331-E02E-4D2D-B4AD-D2CA5F334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5" y="1694753"/>
            <a:ext cx="5250379" cy="4599332"/>
          </a:xfrm>
          <a:prstGeom prst="rect">
            <a:avLst/>
          </a:prstGeom>
        </p:spPr>
      </p:pic>
      <p:pic>
        <p:nvPicPr>
          <p:cNvPr id="6" name="图片 5" descr="图片包含 文字, 报纸&#10;&#10;自动生成的说明">
            <a:extLst>
              <a:ext uri="{FF2B5EF4-FFF2-40B4-BE49-F238E27FC236}">
                <a16:creationId xmlns:a16="http://schemas.microsoft.com/office/drawing/2014/main" id="{D6BC51FE-79E4-46B4-93F9-E2B08C754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34" y="1694752"/>
            <a:ext cx="5290639" cy="4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011" r="79651" b="-1"/>
          <a:stretch/>
        </p:blipFill>
        <p:spPr>
          <a:xfrm rot="5400000">
            <a:off x="2607770" y="-2535159"/>
            <a:ext cx="1395521" cy="6603492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ABC49A-1404-429D-AE65-43B6A15B0DE8}"/>
              </a:ext>
            </a:extLst>
          </p:cNvPr>
          <p:cNvGrpSpPr/>
          <p:nvPr/>
        </p:nvGrpSpPr>
        <p:grpSpPr>
          <a:xfrm>
            <a:off x="6010506" y="366891"/>
            <a:ext cx="5618701" cy="1196438"/>
            <a:chOff x="4563031" y="163772"/>
            <a:chExt cx="4226609" cy="86974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38265B8-FBB3-4F06-B2D7-3DA2E377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E801F29-3DBD-47E9-8A26-703DED6E1AF7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141C8B6-7A31-49D1-AEFC-8CDB2292FCCC}"/>
              </a:ext>
            </a:extLst>
          </p:cNvPr>
          <p:cNvSpPr txBox="1"/>
          <p:nvPr/>
        </p:nvSpPr>
        <p:spPr>
          <a:xfrm>
            <a:off x="5801032" y="345994"/>
            <a:ext cx="5128103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Recommended Foreign Journals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pic>
        <p:nvPicPr>
          <p:cNvPr id="3" name="图片 2" descr="图片包含 文字, 报纸&#10;&#10;自动生成的说明">
            <a:extLst>
              <a:ext uri="{FF2B5EF4-FFF2-40B4-BE49-F238E27FC236}">
                <a16:creationId xmlns:a16="http://schemas.microsoft.com/office/drawing/2014/main" id="{A785803B-D8D7-455C-82BA-7ECD7A2D8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8" y="1700380"/>
            <a:ext cx="5498075" cy="4706352"/>
          </a:xfrm>
          <a:prstGeom prst="rect">
            <a:avLst/>
          </a:prstGeom>
        </p:spPr>
      </p:pic>
      <p:pic>
        <p:nvPicPr>
          <p:cNvPr id="6" name="图片 5" descr="图片包含 报纸, 屏幕截图&#10;&#10;自动生成的说明">
            <a:extLst>
              <a:ext uri="{FF2B5EF4-FFF2-40B4-BE49-F238E27FC236}">
                <a16:creationId xmlns:a16="http://schemas.microsoft.com/office/drawing/2014/main" id="{978FB413-F9DF-47D4-A10B-BB433BB9C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6" y="1700380"/>
            <a:ext cx="5055633" cy="250085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BB486249-A992-45BB-9A65-67627B6B5ED2}"/>
              </a:ext>
            </a:extLst>
          </p:cNvPr>
          <p:cNvSpPr txBox="1"/>
          <p:nvPr/>
        </p:nvSpPr>
        <p:spPr>
          <a:xfrm>
            <a:off x="9160964" y="5655646"/>
            <a:ext cx="268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200" b="1" u="sng" dirty="0">
                <a:solidFill>
                  <a:schemeClr val="bg1"/>
                </a:solidFill>
                <a:latin typeface="+mn-ea"/>
                <a:sym typeface="+mn-ea"/>
              </a:rPr>
              <a:t>An example</a:t>
            </a:r>
            <a:endParaRPr lang="zh-CN" altLang="en-US" sz="3200" b="1" u="sng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7" name="图形 2" descr="指向右边的反手食指">
            <a:extLst>
              <a:ext uri="{FF2B5EF4-FFF2-40B4-BE49-F238E27FC236}">
                <a16:creationId xmlns:a16="http://schemas.microsoft.com/office/drawing/2014/main" id="{B4EFAE1D-84C3-4C06-ABD4-CF5EBC32EE9F}"/>
              </a:ext>
            </a:extLst>
          </p:cNvPr>
          <p:cNvSpPr/>
          <p:nvPr/>
        </p:nvSpPr>
        <p:spPr>
          <a:xfrm>
            <a:off x="8207982" y="5655646"/>
            <a:ext cx="800100" cy="533400"/>
          </a:xfrm>
          <a:custGeom>
            <a:avLst/>
            <a:gdLst>
              <a:gd name="connsiteX0" fmla="*/ 752475 w 800100"/>
              <a:gd name="connsiteY0" fmla="*/ 133545 h 533400"/>
              <a:gd name="connsiteX1" fmla="*/ 280988 w 800100"/>
              <a:gd name="connsiteY1" fmla="*/ 133545 h 533400"/>
              <a:gd name="connsiteX2" fmla="*/ 457200 w 800100"/>
              <a:gd name="connsiteY2" fmla="*/ 94492 h 533400"/>
              <a:gd name="connsiteX3" fmla="*/ 493395 w 800100"/>
              <a:gd name="connsiteY3" fmla="*/ 37342 h 533400"/>
              <a:gd name="connsiteX4" fmla="*/ 436245 w 800100"/>
              <a:gd name="connsiteY4" fmla="*/ 1147 h 533400"/>
              <a:gd name="connsiteX5" fmla="*/ 179070 w 800100"/>
              <a:gd name="connsiteY5" fmla="*/ 58297 h 533400"/>
              <a:gd name="connsiteX6" fmla="*/ 152400 w 800100"/>
              <a:gd name="connsiteY6" fmla="*/ 76395 h 533400"/>
              <a:gd name="connsiteX7" fmla="*/ 71438 w 800100"/>
              <a:gd name="connsiteY7" fmla="*/ 181170 h 533400"/>
              <a:gd name="connsiteX8" fmla="*/ 0 w 800100"/>
              <a:gd name="connsiteY8" fmla="*/ 181170 h 533400"/>
              <a:gd name="connsiteX9" fmla="*/ 0 w 800100"/>
              <a:gd name="connsiteY9" fmla="*/ 457395 h 533400"/>
              <a:gd name="connsiteX10" fmla="*/ 47625 w 800100"/>
              <a:gd name="connsiteY10" fmla="*/ 457395 h 533400"/>
              <a:gd name="connsiteX11" fmla="*/ 247650 w 800100"/>
              <a:gd name="connsiteY11" fmla="*/ 533595 h 533400"/>
              <a:gd name="connsiteX12" fmla="*/ 419100 w 800100"/>
              <a:gd name="connsiteY12" fmla="*/ 533595 h 533400"/>
              <a:gd name="connsiteX13" fmla="*/ 476250 w 800100"/>
              <a:gd name="connsiteY13" fmla="*/ 476445 h 533400"/>
              <a:gd name="connsiteX14" fmla="*/ 461010 w 800100"/>
              <a:gd name="connsiteY14" fmla="*/ 438345 h 533400"/>
              <a:gd name="connsiteX15" fmla="*/ 466725 w 800100"/>
              <a:gd name="connsiteY15" fmla="*/ 438345 h 533400"/>
              <a:gd name="connsiteX16" fmla="*/ 523875 w 800100"/>
              <a:gd name="connsiteY16" fmla="*/ 381195 h 533400"/>
              <a:gd name="connsiteX17" fmla="*/ 507683 w 800100"/>
              <a:gd name="connsiteY17" fmla="*/ 341190 h 533400"/>
              <a:gd name="connsiteX18" fmla="*/ 552450 w 800100"/>
              <a:gd name="connsiteY18" fmla="*/ 285945 h 533400"/>
              <a:gd name="connsiteX19" fmla="*/ 495300 w 800100"/>
              <a:gd name="connsiteY19" fmla="*/ 228795 h 533400"/>
              <a:gd name="connsiteX20" fmla="*/ 752475 w 800100"/>
              <a:gd name="connsiteY20" fmla="*/ 228795 h 533400"/>
              <a:gd name="connsiteX21" fmla="*/ 800100 w 800100"/>
              <a:gd name="connsiteY21" fmla="*/ 181170 h 533400"/>
              <a:gd name="connsiteX22" fmla="*/ 752475 w 800100"/>
              <a:gd name="connsiteY22" fmla="*/ 13354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0100" h="533400">
                <a:moveTo>
                  <a:pt x="752475" y="133545"/>
                </a:moveTo>
                <a:lnTo>
                  <a:pt x="280988" y="133545"/>
                </a:lnTo>
                <a:lnTo>
                  <a:pt x="457200" y="94492"/>
                </a:lnTo>
                <a:cubicBezTo>
                  <a:pt x="482918" y="88777"/>
                  <a:pt x="499110" y="63060"/>
                  <a:pt x="493395" y="37342"/>
                </a:cubicBezTo>
                <a:cubicBezTo>
                  <a:pt x="487680" y="11625"/>
                  <a:pt x="461963" y="-4568"/>
                  <a:pt x="436245" y="1147"/>
                </a:cubicBezTo>
                <a:lnTo>
                  <a:pt x="179070" y="58297"/>
                </a:lnTo>
                <a:cubicBezTo>
                  <a:pt x="169545" y="61155"/>
                  <a:pt x="160020" y="66870"/>
                  <a:pt x="152400" y="76395"/>
                </a:cubicBezTo>
                <a:lnTo>
                  <a:pt x="71438" y="181170"/>
                </a:lnTo>
                <a:lnTo>
                  <a:pt x="0" y="181170"/>
                </a:lnTo>
                <a:lnTo>
                  <a:pt x="0" y="457395"/>
                </a:lnTo>
                <a:lnTo>
                  <a:pt x="47625" y="457395"/>
                </a:lnTo>
                <a:cubicBezTo>
                  <a:pt x="115253" y="457395"/>
                  <a:pt x="120015" y="533595"/>
                  <a:pt x="247650" y="533595"/>
                </a:cubicBezTo>
                <a:cubicBezTo>
                  <a:pt x="278130" y="533595"/>
                  <a:pt x="379095" y="533595"/>
                  <a:pt x="419100" y="533595"/>
                </a:cubicBezTo>
                <a:cubicBezTo>
                  <a:pt x="450533" y="533595"/>
                  <a:pt x="476250" y="507877"/>
                  <a:pt x="476250" y="476445"/>
                </a:cubicBezTo>
                <a:cubicBezTo>
                  <a:pt x="476250" y="461205"/>
                  <a:pt x="470535" y="447870"/>
                  <a:pt x="461010" y="438345"/>
                </a:cubicBezTo>
                <a:cubicBezTo>
                  <a:pt x="462915" y="438345"/>
                  <a:pt x="464820" y="438345"/>
                  <a:pt x="466725" y="438345"/>
                </a:cubicBezTo>
                <a:cubicBezTo>
                  <a:pt x="498158" y="438345"/>
                  <a:pt x="523875" y="412627"/>
                  <a:pt x="523875" y="381195"/>
                </a:cubicBezTo>
                <a:cubicBezTo>
                  <a:pt x="523875" y="365955"/>
                  <a:pt x="518160" y="351667"/>
                  <a:pt x="507683" y="341190"/>
                </a:cubicBezTo>
                <a:cubicBezTo>
                  <a:pt x="533400" y="335475"/>
                  <a:pt x="552450" y="312615"/>
                  <a:pt x="552450" y="285945"/>
                </a:cubicBezTo>
                <a:cubicBezTo>
                  <a:pt x="552450" y="254512"/>
                  <a:pt x="526733" y="228795"/>
                  <a:pt x="495300" y="228795"/>
                </a:cubicBezTo>
                <a:lnTo>
                  <a:pt x="752475" y="228795"/>
                </a:lnTo>
                <a:cubicBezTo>
                  <a:pt x="779145" y="228795"/>
                  <a:pt x="800100" y="207840"/>
                  <a:pt x="800100" y="181170"/>
                </a:cubicBezTo>
                <a:cubicBezTo>
                  <a:pt x="800100" y="154500"/>
                  <a:pt x="779145" y="133545"/>
                  <a:pt x="752475" y="133545"/>
                </a:cubicBezTo>
                <a:close/>
              </a:path>
            </a:pathLst>
          </a:custGeom>
          <a:gradFill>
            <a:gsLst>
              <a:gs pos="12000">
                <a:srgbClr val="FAD5D4"/>
              </a:gs>
              <a:gs pos="100000">
                <a:srgbClr val="FFF8D8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011" r="79651" b="-1"/>
          <a:stretch/>
        </p:blipFill>
        <p:spPr>
          <a:xfrm rot="5400000">
            <a:off x="2607770" y="-2535159"/>
            <a:ext cx="1395521" cy="6603492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ABC49A-1404-429D-AE65-43B6A15B0DE8}"/>
              </a:ext>
            </a:extLst>
          </p:cNvPr>
          <p:cNvGrpSpPr/>
          <p:nvPr/>
        </p:nvGrpSpPr>
        <p:grpSpPr>
          <a:xfrm>
            <a:off x="6010506" y="366891"/>
            <a:ext cx="5618701" cy="1196438"/>
            <a:chOff x="4563031" y="163772"/>
            <a:chExt cx="4226609" cy="86974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38265B8-FBB3-4F06-B2D7-3DA2E377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E801F29-3DBD-47E9-8A26-703DED6E1AF7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141C8B6-7A31-49D1-AEFC-8CDB2292FCCC}"/>
              </a:ext>
            </a:extLst>
          </p:cNvPr>
          <p:cNvSpPr txBox="1"/>
          <p:nvPr/>
        </p:nvSpPr>
        <p:spPr>
          <a:xfrm>
            <a:off x="5801032" y="345994"/>
            <a:ext cx="5128103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Recommended Foreign Journals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sp>
        <p:nvSpPr>
          <p:cNvPr id="4" name="图形 2" descr="指向右边的反手食指">
            <a:extLst>
              <a:ext uri="{FF2B5EF4-FFF2-40B4-BE49-F238E27FC236}">
                <a16:creationId xmlns:a16="http://schemas.microsoft.com/office/drawing/2014/main" id="{CC1CA9C0-71FE-434C-8C92-5713977F0D05}"/>
              </a:ext>
            </a:extLst>
          </p:cNvPr>
          <p:cNvSpPr/>
          <p:nvPr/>
        </p:nvSpPr>
        <p:spPr>
          <a:xfrm>
            <a:off x="10829107" y="5957709"/>
            <a:ext cx="800100" cy="533400"/>
          </a:xfrm>
          <a:custGeom>
            <a:avLst/>
            <a:gdLst>
              <a:gd name="connsiteX0" fmla="*/ 752475 w 800100"/>
              <a:gd name="connsiteY0" fmla="*/ 133545 h 533400"/>
              <a:gd name="connsiteX1" fmla="*/ 280988 w 800100"/>
              <a:gd name="connsiteY1" fmla="*/ 133545 h 533400"/>
              <a:gd name="connsiteX2" fmla="*/ 457200 w 800100"/>
              <a:gd name="connsiteY2" fmla="*/ 94492 h 533400"/>
              <a:gd name="connsiteX3" fmla="*/ 493395 w 800100"/>
              <a:gd name="connsiteY3" fmla="*/ 37342 h 533400"/>
              <a:gd name="connsiteX4" fmla="*/ 436245 w 800100"/>
              <a:gd name="connsiteY4" fmla="*/ 1147 h 533400"/>
              <a:gd name="connsiteX5" fmla="*/ 179070 w 800100"/>
              <a:gd name="connsiteY5" fmla="*/ 58297 h 533400"/>
              <a:gd name="connsiteX6" fmla="*/ 152400 w 800100"/>
              <a:gd name="connsiteY6" fmla="*/ 76395 h 533400"/>
              <a:gd name="connsiteX7" fmla="*/ 71438 w 800100"/>
              <a:gd name="connsiteY7" fmla="*/ 181170 h 533400"/>
              <a:gd name="connsiteX8" fmla="*/ 0 w 800100"/>
              <a:gd name="connsiteY8" fmla="*/ 181170 h 533400"/>
              <a:gd name="connsiteX9" fmla="*/ 0 w 800100"/>
              <a:gd name="connsiteY9" fmla="*/ 457395 h 533400"/>
              <a:gd name="connsiteX10" fmla="*/ 47625 w 800100"/>
              <a:gd name="connsiteY10" fmla="*/ 457395 h 533400"/>
              <a:gd name="connsiteX11" fmla="*/ 247650 w 800100"/>
              <a:gd name="connsiteY11" fmla="*/ 533595 h 533400"/>
              <a:gd name="connsiteX12" fmla="*/ 419100 w 800100"/>
              <a:gd name="connsiteY12" fmla="*/ 533595 h 533400"/>
              <a:gd name="connsiteX13" fmla="*/ 476250 w 800100"/>
              <a:gd name="connsiteY13" fmla="*/ 476445 h 533400"/>
              <a:gd name="connsiteX14" fmla="*/ 461010 w 800100"/>
              <a:gd name="connsiteY14" fmla="*/ 438345 h 533400"/>
              <a:gd name="connsiteX15" fmla="*/ 466725 w 800100"/>
              <a:gd name="connsiteY15" fmla="*/ 438345 h 533400"/>
              <a:gd name="connsiteX16" fmla="*/ 523875 w 800100"/>
              <a:gd name="connsiteY16" fmla="*/ 381195 h 533400"/>
              <a:gd name="connsiteX17" fmla="*/ 507683 w 800100"/>
              <a:gd name="connsiteY17" fmla="*/ 341190 h 533400"/>
              <a:gd name="connsiteX18" fmla="*/ 552450 w 800100"/>
              <a:gd name="connsiteY18" fmla="*/ 285945 h 533400"/>
              <a:gd name="connsiteX19" fmla="*/ 495300 w 800100"/>
              <a:gd name="connsiteY19" fmla="*/ 228795 h 533400"/>
              <a:gd name="connsiteX20" fmla="*/ 752475 w 800100"/>
              <a:gd name="connsiteY20" fmla="*/ 228795 h 533400"/>
              <a:gd name="connsiteX21" fmla="*/ 800100 w 800100"/>
              <a:gd name="connsiteY21" fmla="*/ 181170 h 533400"/>
              <a:gd name="connsiteX22" fmla="*/ 752475 w 800100"/>
              <a:gd name="connsiteY22" fmla="*/ 13354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0100" h="533400">
                <a:moveTo>
                  <a:pt x="752475" y="133545"/>
                </a:moveTo>
                <a:lnTo>
                  <a:pt x="280988" y="133545"/>
                </a:lnTo>
                <a:lnTo>
                  <a:pt x="457200" y="94492"/>
                </a:lnTo>
                <a:cubicBezTo>
                  <a:pt x="482918" y="88777"/>
                  <a:pt x="499110" y="63060"/>
                  <a:pt x="493395" y="37342"/>
                </a:cubicBezTo>
                <a:cubicBezTo>
                  <a:pt x="487680" y="11625"/>
                  <a:pt x="461963" y="-4568"/>
                  <a:pt x="436245" y="1147"/>
                </a:cubicBezTo>
                <a:lnTo>
                  <a:pt x="179070" y="58297"/>
                </a:lnTo>
                <a:cubicBezTo>
                  <a:pt x="169545" y="61155"/>
                  <a:pt x="160020" y="66870"/>
                  <a:pt x="152400" y="76395"/>
                </a:cubicBezTo>
                <a:lnTo>
                  <a:pt x="71438" y="181170"/>
                </a:lnTo>
                <a:lnTo>
                  <a:pt x="0" y="181170"/>
                </a:lnTo>
                <a:lnTo>
                  <a:pt x="0" y="457395"/>
                </a:lnTo>
                <a:lnTo>
                  <a:pt x="47625" y="457395"/>
                </a:lnTo>
                <a:cubicBezTo>
                  <a:pt x="115253" y="457395"/>
                  <a:pt x="120015" y="533595"/>
                  <a:pt x="247650" y="533595"/>
                </a:cubicBezTo>
                <a:cubicBezTo>
                  <a:pt x="278130" y="533595"/>
                  <a:pt x="379095" y="533595"/>
                  <a:pt x="419100" y="533595"/>
                </a:cubicBezTo>
                <a:cubicBezTo>
                  <a:pt x="450533" y="533595"/>
                  <a:pt x="476250" y="507877"/>
                  <a:pt x="476250" y="476445"/>
                </a:cubicBezTo>
                <a:cubicBezTo>
                  <a:pt x="476250" y="461205"/>
                  <a:pt x="470535" y="447870"/>
                  <a:pt x="461010" y="438345"/>
                </a:cubicBezTo>
                <a:cubicBezTo>
                  <a:pt x="462915" y="438345"/>
                  <a:pt x="464820" y="438345"/>
                  <a:pt x="466725" y="438345"/>
                </a:cubicBezTo>
                <a:cubicBezTo>
                  <a:pt x="498158" y="438345"/>
                  <a:pt x="523875" y="412627"/>
                  <a:pt x="523875" y="381195"/>
                </a:cubicBezTo>
                <a:cubicBezTo>
                  <a:pt x="523875" y="365955"/>
                  <a:pt x="518160" y="351667"/>
                  <a:pt x="507683" y="341190"/>
                </a:cubicBezTo>
                <a:cubicBezTo>
                  <a:pt x="533400" y="335475"/>
                  <a:pt x="552450" y="312615"/>
                  <a:pt x="552450" y="285945"/>
                </a:cubicBezTo>
                <a:cubicBezTo>
                  <a:pt x="552450" y="254512"/>
                  <a:pt x="526733" y="228795"/>
                  <a:pt x="495300" y="228795"/>
                </a:cubicBezTo>
                <a:lnTo>
                  <a:pt x="752475" y="228795"/>
                </a:lnTo>
                <a:cubicBezTo>
                  <a:pt x="779145" y="228795"/>
                  <a:pt x="800100" y="207840"/>
                  <a:pt x="800100" y="181170"/>
                </a:cubicBezTo>
                <a:cubicBezTo>
                  <a:pt x="800100" y="154500"/>
                  <a:pt x="779145" y="133545"/>
                  <a:pt x="752475" y="133545"/>
                </a:cubicBezTo>
                <a:close/>
              </a:path>
            </a:pathLst>
          </a:custGeom>
          <a:gradFill>
            <a:gsLst>
              <a:gs pos="12000">
                <a:srgbClr val="FAD5D4"/>
              </a:gs>
              <a:gs pos="100000">
                <a:srgbClr val="FFF8D8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E14C4-1EB7-407C-8A14-76655059C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064" y="1554130"/>
            <a:ext cx="8072439" cy="49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EED278D-8202-46AC-8BEC-D1524E3D8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011" r="79651" b="-1"/>
          <a:stretch/>
        </p:blipFill>
        <p:spPr>
          <a:xfrm rot="5400000">
            <a:off x="2607770" y="-2535159"/>
            <a:ext cx="1395521" cy="6603492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0FABC49A-1404-429D-AE65-43B6A15B0DE8}"/>
              </a:ext>
            </a:extLst>
          </p:cNvPr>
          <p:cNvGrpSpPr/>
          <p:nvPr/>
        </p:nvGrpSpPr>
        <p:grpSpPr>
          <a:xfrm>
            <a:off x="6010506" y="366891"/>
            <a:ext cx="5618701" cy="1196438"/>
            <a:chOff x="4563031" y="163772"/>
            <a:chExt cx="4226609" cy="86974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38265B8-FBB3-4F06-B2D7-3DA2E377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516" y="163772"/>
              <a:ext cx="847124" cy="869741"/>
            </a:xfrm>
            <a:prstGeom prst="rect">
              <a:avLst/>
            </a:prstGeom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E801F29-3DBD-47E9-8A26-703DED6E1AF7}"/>
                </a:ext>
              </a:extLst>
            </p:cNvPr>
            <p:cNvCxnSpPr/>
            <p:nvPr/>
          </p:nvCxnSpPr>
          <p:spPr>
            <a:xfrm>
              <a:off x="4563031" y="961559"/>
              <a:ext cx="3803047" cy="0"/>
            </a:xfrm>
            <a:prstGeom prst="line">
              <a:avLst/>
            </a:prstGeom>
            <a:ln>
              <a:solidFill>
                <a:srgbClr val="FFFF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141C8B6-7A31-49D1-AEFC-8CDB2292FCCC}"/>
              </a:ext>
            </a:extLst>
          </p:cNvPr>
          <p:cNvSpPr txBox="1"/>
          <p:nvPr/>
        </p:nvSpPr>
        <p:spPr>
          <a:xfrm>
            <a:off x="5801032" y="345994"/>
            <a:ext cx="5128103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Recommended Foreign Journals</a:t>
            </a:r>
            <a:endParaRPr lang="zh-CN" altLang="en-US" sz="3200" b="1" dirty="0">
              <a:solidFill>
                <a:schemeClr val="bg1"/>
              </a:solidFill>
              <a:latin typeface="李旭科书法 v1.4" panose="02000603000000000000" pitchFamily="2" charset="-122"/>
              <a:ea typeface="李旭科书法 v1.4" panose="02000603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8E26E4-F33F-4937-9DAE-2351B5092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80" y="1563329"/>
            <a:ext cx="8600168" cy="4857131"/>
          </a:xfrm>
          <a:prstGeom prst="rect">
            <a:avLst/>
          </a:prstGeom>
        </p:spPr>
      </p:pic>
      <p:sp>
        <p:nvSpPr>
          <p:cNvPr id="4" name="图形 2" descr="指向右边的反手食指">
            <a:extLst>
              <a:ext uri="{FF2B5EF4-FFF2-40B4-BE49-F238E27FC236}">
                <a16:creationId xmlns:a16="http://schemas.microsoft.com/office/drawing/2014/main" id="{CC1CA9C0-71FE-434C-8C92-5713977F0D05}"/>
              </a:ext>
            </a:extLst>
          </p:cNvPr>
          <p:cNvSpPr/>
          <p:nvPr/>
        </p:nvSpPr>
        <p:spPr>
          <a:xfrm>
            <a:off x="10776170" y="5255923"/>
            <a:ext cx="800100" cy="533400"/>
          </a:xfrm>
          <a:custGeom>
            <a:avLst/>
            <a:gdLst>
              <a:gd name="connsiteX0" fmla="*/ 752475 w 800100"/>
              <a:gd name="connsiteY0" fmla="*/ 133545 h 533400"/>
              <a:gd name="connsiteX1" fmla="*/ 280988 w 800100"/>
              <a:gd name="connsiteY1" fmla="*/ 133545 h 533400"/>
              <a:gd name="connsiteX2" fmla="*/ 457200 w 800100"/>
              <a:gd name="connsiteY2" fmla="*/ 94492 h 533400"/>
              <a:gd name="connsiteX3" fmla="*/ 493395 w 800100"/>
              <a:gd name="connsiteY3" fmla="*/ 37342 h 533400"/>
              <a:gd name="connsiteX4" fmla="*/ 436245 w 800100"/>
              <a:gd name="connsiteY4" fmla="*/ 1147 h 533400"/>
              <a:gd name="connsiteX5" fmla="*/ 179070 w 800100"/>
              <a:gd name="connsiteY5" fmla="*/ 58297 h 533400"/>
              <a:gd name="connsiteX6" fmla="*/ 152400 w 800100"/>
              <a:gd name="connsiteY6" fmla="*/ 76395 h 533400"/>
              <a:gd name="connsiteX7" fmla="*/ 71438 w 800100"/>
              <a:gd name="connsiteY7" fmla="*/ 181170 h 533400"/>
              <a:gd name="connsiteX8" fmla="*/ 0 w 800100"/>
              <a:gd name="connsiteY8" fmla="*/ 181170 h 533400"/>
              <a:gd name="connsiteX9" fmla="*/ 0 w 800100"/>
              <a:gd name="connsiteY9" fmla="*/ 457395 h 533400"/>
              <a:gd name="connsiteX10" fmla="*/ 47625 w 800100"/>
              <a:gd name="connsiteY10" fmla="*/ 457395 h 533400"/>
              <a:gd name="connsiteX11" fmla="*/ 247650 w 800100"/>
              <a:gd name="connsiteY11" fmla="*/ 533595 h 533400"/>
              <a:gd name="connsiteX12" fmla="*/ 419100 w 800100"/>
              <a:gd name="connsiteY12" fmla="*/ 533595 h 533400"/>
              <a:gd name="connsiteX13" fmla="*/ 476250 w 800100"/>
              <a:gd name="connsiteY13" fmla="*/ 476445 h 533400"/>
              <a:gd name="connsiteX14" fmla="*/ 461010 w 800100"/>
              <a:gd name="connsiteY14" fmla="*/ 438345 h 533400"/>
              <a:gd name="connsiteX15" fmla="*/ 466725 w 800100"/>
              <a:gd name="connsiteY15" fmla="*/ 438345 h 533400"/>
              <a:gd name="connsiteX16" fmla="*/ 523875 w 800100"/>
              <a:gd name="connsiteY16" fmla="*/ 381195 h 533400"/>
              <a:gd name="connsiteX17" fmla="*/ 507683 w 800100"/>
              <a:gd name="connsiteY17" fmla="*/ 341190 h 533400"/>
              <a:gd name="connsiteX18" fmla="*/ 552450 w 800100"/>
              <a:gd name="connsiteY18" fmla="*/ 285945 h 533400"/>
              <a:gd name="connsiteX19" fmla="*/ 495300 w 800100"/>
              <a:gd name="connsiteY19" fmla="*/ 228795 h 533400"/>
              <a:gd name="connsiteX20" fmla="*/ 752475 w 800100"/>
              <a:gd name="connsiteY20" fmla="*/ 228795 h 533400"/>
              <a:gd name="connsiteX21" fmla="*/ 800100 w 800100"/>
              <a:gd name="connsiteY21" fmla="*/ 181170 h 533400"/>
              <a:gd name="connsiteX22" fmla="*/ 752475 w 800100"/>
              <a:gd name="connsiteY22" fmla="*/ 13354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0100" h="533400">
                <a:moveTo>
                  <a:pt x="752475" y="133545"/>
                </a:moveTo>
                <a:lnTo>
                  <a:pt x="280988" y="133545"/>
                </a:lnTo>
                <a:lnTo>
                  <a:pt x="457200" y="94492"/>
                </a:lnTo>
                <a:cubicBezTo>
                  <a:pt x="482918" y="88777"/>
                  <a:pt x="499110" y="63060"/>
                  <a:pt x="493395" y="37342"/>
                </a:cubicBezTo>
                <a:cubicBezTo>
                  <a:pt x="487680" y="11625"/>
                  <a:pt x="461963" y="-4568"/>
                  <a:pt x="436245" y="1147"/>
                </a:cubicBezTo>
                <a:lnTo>
                  <a:pt x="179070" y="58297"/>
                </a:lnTo>
                <a:cubicBezTo>
                  <a:pt x="169545" y="61155"/>
                  <a:pt x="160020" y="66870"/>
                  <a:pt x="152400" y="76395"/>
                </a:cubicBezTo>
                <a:lnTo>
                  <a:pt x="71438" y="181170"/>
                </a:lnTo>
                <a:lnTo>
                  <a:pt x="0" y="181170"/>
                </a:lnTo>
                <a:lnTo>
                  <a:pt x="0" y="457395"/>
                </a:lnTo>
                <a:lnTo>
                  <a:pt x="47625" y="457395"/>
                </a:lnTo>
                <a:cubicBezTo>
                  <a:pt x="115253" y="457395"/>
                  <a:pt x="120015" y="533595"/>
                  <a:pt x="247650" y="533595"/>
                </a:cubicBezTo>
                <a:cubicBezTo>
                  <a:pt x="278130" y="533595"/>
                  <a:pt x="379095" y="533595"/>
                  <a:pt x="419100" y="533595"/>
                </a:cubicBezTo>
                <a:cubicBezTo>
                  <a:pt x="450533" y="533595"/>
                  <a:pt x="476250" y="507877"/>
                  <a:pt x="476250" y="476445"/>
                </a:cubicBezTo>
                <a:cubicBezTo>
                  <a:pt x="476250" y="461205"/>
                  <a:pt x="470535" y="447870"/>
                  <a:pt x="461010" y="438345"/>
                </a:cubicBezTo>
                <a:cubicBezTo>
                  <a:pt x="462915" y="438345"/>
                  <a:pt x="464820" y="438345"/>
                  <a:pt x="466725" y="438345"/>
                </a:cubicBezTo>
                <a:cubicBezTo>
                  <a:pt x="498158" y="438345"/>
                  <a:pt x="523875" y="412627"/>
                  <a:pt x="523875" y="381195"/>
                </a:cubicBezTo>
                <a:cubicBezTo>
                  <a:pt x="523875" y="365955"/>
                  <a:pt x="518160" y="351667"/>
                  <a:pt x="507683" y="341190"/>
                </a:cubicBezTo>
                <a:cubicBezTo>
                  <a:pt x="533400" y="335475"/>
                  <a:pt x="552450" y="312615"/>
                  <a:pt x="552450" y="285945"/>
                </a:cubicBezTo>
                <a:cubicBezTo>
                  <a:pt x="552450" y="254512"/>
                  <a:pt x="526733" y="228795"/>
                  <a:pt x="495300" y="228795"/>
                </a:cubicBezTo>
                <a:lnTo>
                  <a:pt x="752475" y="228795"/>
                </a:lnTo>
                <a:cubicBezTo>
                  <a:pt x="779145" y="228795"/>
                  <a:pt x="800100" y="207840"/>
                  <a:pt x="800100" y="181170"/>
                </a:cubicBezTo>
                <a:cubicBezTo>
                  <a:pt x="800100" y="154500"/>
                  <a:pt x="779145" y="133545"/>
                  <a:pt x="752475" y="133545"/>
                </a:cubicBezTo>
                <a:close/>
              </a:path>
            </a:pathLst>
          </a:custGeom>
          <a:gradFill>
            <a:gsLst>
              <a:gs pos="12000">
                <a:srgbClr val="FAD5D4"/>
              </a:gs>
              <a:gs pos="100000">
                <a:srgbClr val="FFF8D8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B174F8-E8C5-405D-9EE0-47B0220CE715}"/>
              </a:ext>
            </a:extLst>
          </p:cNvPr>
          <p:cNvSpPr txBox="1"/>
          <p:nvPr/>
        </p:nvSpPr>
        <p:spPr>
          <a:xfrm>
            <a:off x="9724032" y="5830459"/>
            <a:ext cx="2684214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400" b="1" u="sng" dirty="0">
                <a:solidFill>
                  <a:schemeClr val="bg1"/>
                </a:solidFill>
                <a:latin typeface="+mn-ea"/>
                <a:sym typeface="+mn-ea"/>
              </a:rPr>
              <a:t>“蓝墨云”小问卷</a:t>
            </a:r>
          </a:p>
        </p:txBody>
      </p:sp>
    </p:spTree>
    <p:extLst>
      <p:ext uri="{BB962C8B-B14F-4D97-AF65-F5344CB8AC3E}">
        <p14:creationId xmlns:p14="http://schemas.microsoft.com/office/powerpoint/2010/main" val="368670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7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90BFFFE-F7D6-47A2-9C4A-ED54333C59C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人怜花似旧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沉稳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540</Words>
  <Application>Microsoft Office PowerPoint</Application>
  <PresentationFormat>宽屏</PresentationFormat>
  <Paragraphs>103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等线 Light</vt:lpstr>
      <vt:lpstr>黑体</vt:lpstr>
      <vt:lpstr>李旭科书法 v1.4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人怜花似旧</dc:title>
  <dc:creator>Administrator</dc:creator>
  <cp:lastModifiedBy>萍 蔡</cp:lastModifiedBy>
  <cp:revision>194</cp:revision>
  <dcterms:created xsi:type="dcterms:W3CDTF">2017-12-04T02:46:21Z</dcterms:created>
  <dcterms:modified xsi:type="dcterms:W3CDTF">2019-03-03T13:08:52Z</dcterms:modified>
</cp:coreProperties>
</file>